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7EB14E-6BFC-4C50-8DFF-C06ED4486CC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42E833-1634-44DB-A3FA-4D447128B5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Shakespearean Verse (Poetry)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rhythmical pattern of a poem</a:t>
            </a:r>
          </a:p>
          <a:p>
            <a:r>
              <a:rPr lang="en-US" sz="3200" dirty="0" smtClean="0"/>
              <a:t>The pattern of the rhythm is determined by the number of beats in each 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92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Iamb is a pair of syllables in a line of poetry</a:t>
            </a:r>
          </a:p>
          <a:p>
            <a:r>
              <a:rPr lang="en-US" sz="3200" dirty="0" smtClean="0"/>
              <a:t>One is stressed and one is unstressed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09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/>
          <a:lstStyle/>
          <a:p>
            <a:r>
              <a:rPr lang="en-US" dirty="0" smtClean="0"/>
              <a:t>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297363"/>
          </a:xfrm>
        </p:spPr>
        <p:txBody>
          <a:bodyPr/>
          <a:lstStyle/>
          <a:p>
            <a:r>
              <a:rPr lang="en-US" dirty="0" smtClean="0"/>
              <a:t>Verse (poetry) written in five-foot lines</a:t>
            </a:r>
          </a:p>
          <a:p>
            <a:r>
              <a:rPr lang="en-US" dirty="0" smtClean="0"/>
              <a:t>Foot = a pair of syllables</a:t>
            </a:r>
            <a:endParaRPr lang="en-US" dirty="0"/>
          </a:p>
          <a:p>
            <a:r>
              <a:rPr lang="en-US" dirty="0" smtClean="0"/>
              <a:t>Iamb + pentameter = iambic pentameter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lblumberg\Desktop\iambexamleswords-1024x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92500"/>
            <a:ext cx="7467600" cy="35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3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Verse (poetry) written in unrhymed iambic pentameter lines</a:t>
            </a:r>
          </a:p>
          <a:p>
            <a:r>
              <a:rPr lang="en-US" sz="4000" b="1" dirty="0" smtClean="0"/>
              <a:t>All</a:t>
            </a:r>
            <a:r>
              <a:rPr lang="en-US" sz="4000" dirty="0" smtClean="0"/>
              <a:t> of </a:t>
            </a:r>
            <a:r>
              <a:rPr lang="en-US" sz="4000" i="1" dirty="0" smtClean="0"/>
              <a:t>Romeo &amp; Juliet </a:t>
            </a:r>
            <a:r>
              <a:rPr lang="en-US" sz="4000" dirty="0" smtClean="0"/>
              <a:t>is </a:t>
            </a:r>
            <a:r>
              <a:rPr lang="en-US" sz="4000" u="sng" dirty="0" smtClean="0"/>
              <a:t>blank verse</a:t>
            </a:r>
          </a:p>
          <a:p>
            <a:r>
              <a:rPr lang="en-US" dirty="0" smtClean="0"/>
              <a:t>Shakespeare often used this form of verse</a:t>
            </a:r>
            <a:endParaRPr lang="en-US" dirty="0"/>
          </a:p>
        </p:txBody>
      </p:sp>
      <p:pic>
        <p:nvPicPr>
          <p:cNvPr id="4098" name="Picture 2" descr="C:\Users\lblumberg\Desktop\shakespea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14800"/>
            <a:ext cx="44196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3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pattern of rhyming sounds at the end of each line in a poem</a:t>
            </a:r>
          </a:p>
          <a:p>
            <a:r>
              <a:rPr lang="en-US" dirty="0" smtClean="0"/>
              <a:t>Each end sound gets assigned a letter in alphabetical order</a:t>
            </a:r>
          </a:p>
          <a:p>
            <a:r>
              <a:rPr lang="en-US" dirty="0" smtClean="0"/>
              <a:t>If sounds rhyme, they get the same letter;</a:t>
            </a:r>
          </a:p>
          <a:p>
            <a:r>
              <a:rPr lang="en-US" dirty="0" smtClean="0"/>
              <a:t>If the sound doesn’t rhyme, it gets a new letter (the next letter in the alphabet)</a:t>
            </a:r>
          </a:p>
          <a:p>
            <a:r>
              <a:rPr lang="en-US" dirty="0" smtClean="0"/>
              <a:t>Let’s practice…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2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blumberg\Desktop\81NpqDKpkXL__SY355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59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“INVITATION” </a:t>
            </a:r>
            <a:r>
              <a:rPr lang="en-US" dirty="0"/>
              <a:t>(</a:t>
            </a:r>
            <a:r>
              <a:rPr lang="en-US" i="1" dirty="0"/>
              <a:t>Where the </a:t>
            </a:r>
            <a:r>
              <a:rPr lang="en-US" i="1" dirty="0" smtClean="0"/>
              <a:t>Sidewalk</a:t>
            </a:r>
          </a:p>
          <a:p>
            <a:pPr marL="0" indent="0">
              <a:buNone/>
            </a:pPr>
            <a:r>
              <a:rPr lang="en-US" i="1" dirty="0" smtClean="0"/>
              <a:t> Ends </a:t>
            </a:r>
            <a:r>
              <a:rPr lang="en-US" dirty="0" smtClean="0"/>
              <a:t>by Shel Silverstein)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you are a dreamer, come in,</a:t>
            </a:r>
            <a:br>
              <a:rPr lang="en-US" dirty="0"/>
            </a:br>
            <a:r>
              <a:rPr lang="en-US" dirty="0"/>
              <a:t>If you are a dreamer, a wisher, a liar,</a:t>
            </a:r>
            <a:br>
              <a:rPr lang="en-US" dirty="0"/>
            </a:br>
            <a:r>
              <a:rPr lang="en-US" dirty="0"/>
              <a:t>A hope-</a:t>
            </a:r>
            <a:r>
              <a:rPr lang="en-US" dirty="0" err="1"/>
              <a:t>er</a:t>
            </a:r>
            <a:r>
              <a:rPr lang="en-US" dirty="0"/>
              <a:t>, a pray-</a:t>
            </a:r>
            <a:r>
              <a:rPr lang="en-US" dirty="0" err="1"/>
              <a:t>er</a:t>
            </a:r>
            <a:r>
              <a:rPr lang="en-US" dirty="0"/>
              <a:t>, a magic bean buyer…</a:t>
            </a:r>
            <a:br>
              <a:rPr lang="en-US" dirty="0"/>
            </a:br>
            <a:r>
              <a:rPr lang="en-US" dirty="0"/>
              <a:t>If you’re a pretender, come sit by my fire</a:t>
            </a:r>
            <a:br>
              <a:rPr lang="en-US" dirty="0"/>
            </a:br>
            <a:r>
              <a:rPr lang="en-US" dirty="0"/>
              <a:t>For we have some flax-golden tales to spin.</a:t>
            </a:r>
            <a:br>
              <a:rPr lang="en-US" dirty="0"/>
            </a:br>
            <a:r>
              <a:rPr lang="en-US" dirty="0"/>
              <a:t>Come in!</a:t>
            </a:r>
            <a:br>
              <a:rPr lang="en-US" dirty="0"/>
            </a:br>
            <a:r>
              <a:rPr lang="en-US" dirty="0"/>
              <a:t>Come in!</a:t>
            </a:r>
          </a:p>
        </p:txBody>
      </p:sp>
    </p:spTree>
    <p:extLst>
      <p:ext uri="{BB962C8B-B14F-4D97-AF65-F5344CB8AC3E}">
        <p14:creationId xmlns:p14="http://schemas.microsoft.com/office/powerpoint/2010/main" val="35670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“LISTEN </a:t>
            </a:r>
            <a:r>
              <a:rPr lang="en-US" dirty="0"/>
              <a:t>TO THE </a:t>
            </a:r>
            <a:r>
              <a:rPr lang="en-US" dirty="0" smtClean="0"/>
              <a:t>MUSTN’TS” </a:t>
            </a:r>
            <a:r>
              <a:rPr lang="en-US" dirty="0"/>
              <a:t>(</a:t>
            </a:r>
            <a:r>
              <a:rPr lang="en-US" i="1" dirty="0"/>
              <a:t>Where the Sidewalk </a:t>
            </a:r>
            <a:r>
              <a:rPr lang="en-US" i="1" dirty="0" smtClean="0"/>
              <a:t>Ends </a:t>
            </a:r>
            <a:r>
              <a:rPr lang="en-US" dirty="0" smtClean="0"/>
              <a:t>by Shel Silverstein)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Listen to the MUSTN’TS, child,</a:t>
            </a:r>
            <a:br>
              <a:rPr lang="en-US" dirty="0"/>
            </a:br>
            <a:r>
              <a:rPr lang="en-US" dirty="0"/>
              <a:t>Listen to the DON’TS</a:t>
            </a:r>
            <a:br>
              <a:rPr lang="en-US" dirty="0"/>
            </a:br>
            <a:r>
              <a:rPr lang="en-US" dirty="0"/>
              <a:t>Listen to the SHOULDN’TS</a:t>
            </a:r>
            <a:br>
              <a:rPr lang="en-US" dirty="0"/>
            </a:br>
            <a:r>
              <a:rPr lang="en-US" dirty="0"/>
              <a:t>The IMPOSSIBLES, the WON’TS</a:t>
            </a:r>
            <a:br>
              <a:rPr lang="en-US" dirty="0"/>
            </a:br>
            <a:r>
              <a:rPr lang="en-US" dirty="0"/>
              <a:t>Listen to the NEVER HAVES</a:t>
            </a:r>
            <a:br>
              <a:rPr lang="en-US" dirty="0"/>
            </a:br>
            <a:r>
              <a:rPr lang="en-US" dirty="0"/>
              <a:t>Then </a:t>
            </a:r>
            <a:r>
              <a:rPr lang="en-US" dirty="0" smtClean="0"/>
              <a:t>listen </a:t>
            </a:r>
            <a:r>
              <a:rPr lang="en-US" dirty="0"/>
              <a:t>close to me—</a:t>
            </a:r>
            <a:br>
              <a:rPr lang="en-US" dirty="0"/>
            </a:br>
            <a:r>
              <a:rPr lang="en-US" dirty="0"/>
              <a:t>Anything can happen, child,</a:t>
            </a:r>
            <a:br>
              <a:rPr lang="en-US" dirty="0"/>
            </a:br>
            <a:r>
              <a:rPr lang="en-US" dirty="0"/>
              <a:t>ANYTHING can be.</a:t>
            </a:r>
          </a:p>
        </p:txBody>
      </p:sp>
    </p:spTree>
    <p:extLst>
      <p:ext uri="{BB962C8B-B14F-4D97-AF65-F5344CB8AC3E}">
        <p14:creationId xmlns:p14="http://schemas.microsoft.com/office/powerpoint/2010/main" val="39478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 your own…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 fontAlgn="t">
              <a:buNone/>
            </a:pPr>
            <a:r>
              <a:rPr lang="en-US" b="1" dirty="0" smtClean="0"/>
              <a:t>  “</a:t>
            </a:r>
            <a:r>
              <a:rPr lang="en-US" sz="3200" b="1" dirty="0"/>
              <a:t>Oh, the Places You’ll Go” by Dr. </a:t>
            </a:r>
            <a:r>
              <a:rPr lang="en-US" sz="3200" b="1" dirty="0" err="1"/>
              <a:t>Suess</a:t>
            </a:r>
            <a:endParaRPr lang="en-US" sz="3200" dirty="0"/>
          </a:p>
          <a:p>
            <a:pPr marL="0" indent="0" fontAlgn="t">
              <a:buNone/>
            </a:pPr>
            <a:endParaRPr lang="en-US" b="1" dirty="0" smtClean="0"/>
          </a:p>
          <a:p>
            <a:pPr marL="0" indent="0" fontAlgn="t">
              <a:buNone/>
            </a:pPr>
            <a:r>
              <a:rPr lang="en-US" sz="3800" b="1" dirty="0" smtClean="0"/>
              <a:t>Congratulations</a:t>
            </a:r>
            <a:r>
              <a:rPr lang="en-US" sz="3800" b="1" dirty="0"/>
              <a:t>!</a:t>
            </a:r>
            <a:br>
              <a:rPr lang="en-US" sz="3800" b="1" dirty="0"/>
            </a:br>
            <a:r>
              <a:rPr lang="en-US" sz="3800" b="1" dirty="0"/>
              <a:t>Today is your day.</a:t>
            </a:r>
            <a:br>
              <a:rPr lang="en-US" sz="3800" b="1" dirty="0"/>
            </a:br>
            <a:r>
              <a:rPr lang="en-US" sz="3800" b="1" dirty="0"/>
              <a:t>You're off to Great Places!</a:t>
            </a:r>
            <a:br>
              <a:rPr lang="en-US" sz="3800" b="1" dirty="0"/>
            </a:br>
            <a:r>
              <a:rPr lang="en-US" sz="3800" b="1" dirty="0"/>
              <a:t>You're off and away!</a:t>
            </a:r>
            <a:br>
              <a:rPr lang="en-US" sz="3800" b="1" dirty="0"/>
            </a:br>
            <a:endParaRPr lang="en-US" sz="3800" dirty="0"/>
          </a:p>
          <a:p>
            <a:pPr fontAlgn="t"/>
            <a:r>
              <a:rPr lang="en-US" sz="3800" i="1" dirty="0"/>
              <a:t>When a new stanza starts, start your letters over again!</a:t>
            </a:r>
          </a:p>
          <a:p>
            <a:pPr marL="0" indent="0" fontAlgn="t">
              <a:buNone/>
            </a:pPr>
            <a:r>
              <a:rPr lang="en-US" sz="3800" b="1" dirty="0"/>
              <a:t/>
            </a:r>
            <a:br>
              <a:rPr lang="en-US" sz="3800" b="1" dirty="0"/>
            </a:br>
            <a:r>
              <a:rPr lang="en-US" sz="3800" b="1" dirty="0"/>
              <a:t>You have brains in your head.</a:t>
            </a:r>
            <a:br>
              <a:rPr lang="en-US" sz="3800" b="1" dirty="0"/>
            </a:br>
            <a:r>
              <a:rPr lang="en-US" sz="3800" b="1" dirty="0"/>
              <a:t>You have feet in your shoes.</a:t>
            </a:r>
            <a:br>
              <a:rPr lang="en-US" sz="3800" b="1" dirty="0"/>
            </a:br>
            <a:r>
              <a:rPr lang="en-US" sz="3800" b="1" dirty="0"/>
              <a:t>You can steer yourself </a:t>
            </a:r>
            <a:br>
              <a:rPr lang="en-US" sz="3800" b="1" dirty="0"/>
            </a:br>
            <a:r>
              <a:rPr lang="en-US" sz="3800" b="1" dirty="0"/>
              <a:t>any direction you choose.</a:t>
            </a:r>
            <a:br>
              <a:rPr lang="en-US" sz="3800" b="1" dirty="0"/>
            </a:br>
            <a:r>
              <a:rPr lang="en-US" sz="3800" b="1" dirty="0"/>
              <a:t>You're on your own. And you know what you know.</a:t>
            </a:r>
            <a:br>
              <a:rPr lang="en-US" sz="3800" b="1" dirty="0"/>
            </a:br>
            <a:r>
              <a:rPr lang="en-US" sz="3800" b="1" dirty="0"/>
              <a:t>And YOU are the guy who'll decide where to go.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200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Shakespearean Verse (Poetry)</vt:lpstr>
      <vt:lpstr>Meter</vt:lpstr>
      <vt:lpstr>Iamb</vt:lpstr>
      <vt:lpstr>Pentameter</vt:lpstr>
      <vt:lpstr>Blank Verse</vt:lpstr>
      <vt:lpstr>Rhyme Scheme</vt:lpstr>
      <vt:lpstr>PowerPoint Presentation</vt:lpstr>
      <vt:lpstr>PowerPoint Presentation</vt:lpstr>
      <vt:lpstr>Try on your own…</vt:lpstr>
    </vt:vector>
  </TitlesOfParts>
  <Company>ECUSD7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Shakespearean Verse (Poetry)</dc:title>
  <dc:creator>ECUSD7</dc:creator>
  <cp:lastModifiedBy>ECUSD7</cp:lastModifiedBy>
  <cp:revision>14</cp:revision>
  <dcterms:created xsi:type="dcterms:W3CDTF">2017-04-18T19:46:58Z</dcterms:created>
  <dcterms:modified xsi:type="dcterms:W3CDTF">2017-04-18T20:11:24Z</dcterms:modified>
</cp:coreProperties>
</file>