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7230106-D39C-4855-8B74-1272DD3288E9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226D53-E1DC-497D-A272-FE62A2C91C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Paper Terms &amp; Due 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Lit</a:t>
            </a:r>
          </a:p>
          <a:p>
            <a:r>
              <a:rPr lang="en-US" smtClean="0"/>
              <a:t>Mrs. Blumberg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1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561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Topic Outline: </a:t>
            </a:r>
            <a:r>
              <a:rPr lang="en-US" dirty="0" smtClean="0"/>
              <a:t>11/3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20 facts: </a:t>
            </a:r>
            <a:r>
              <a:rPr lang="en-US" dirty="0" smtClean="0"/>
              <a:t>11/9  </a:t>
            </a:r>
            <a:r>
              <a:rPr lang="en-US" dirty="0" smtClean="0">
                <a:sym typeface="Wingdings" panose="05000000000000000000" pitchFamily="2" charset="2"/>
              </a:rPr>
              <a:t> sections 1 &amp; 2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20 facts: </a:t>
            </a:r>
            <a:r>
              <a:rPr lang="en-US" dirty="0" smtClean="0"/>
              <a:t>11/17 </a:t>
            </a:r>
            <a:r>
              <a:rPr lang="en-US" dirty="0" smtClean="0">
                <a:sym typeface="Wingdings" panose="05000000000000000000" pitchFamily="2" charset="2"/>
              </a:rPr>
              <a:t> sections 3 &amp; 4</a:t>
            </a:r>
          </a:p>
          <a:p>
            <a:r>
              <a:rPr lang="en-US" dirty="0"/>
              <a:t>Terms Quiz: </a:t>
            </a:r>
            <a:r>
              <a:rPr lang="en-US" dirty="0" smtClean="0"/>
              <a:t>11/17</a:t>
            </a:r>
            <a:endParaRPr lang="en-US" dirty="0" smtClean="0"/>
          </a:p>
          <a:p>
            <a:r>
              <a:rPr lang="en-US" dirty="0" smtClean="0"/>
              <a:t>Sentence Outline: </a:t>
            </a:r>
            <a:r>
              <a:rPr lang="en-US" dirty="0" smtClean="0"/>
              <a:t>11/20</a:t>
            </a:r>
            <a:endParaRPr lang="en-US" dirty="0" smtClean="0"/>
          </a:p>
          <a:p>
            <a:r>
              <a:rPr lang="en-US" dirty="0" smtClean="0"/>
              <a:t>Section 1: </a:t>
            </a:r>
            <a:r>
              <a:rPr lang="en-US" dirty="0" smtClean="0"/>
              <a:t>11/27</a:t>
            </a:r>
            <a:endParaRPr lang="en-US" dirty="0" smtClean="0"/>
          </a:p>
          <a:p>
            <a:r>
              <a:rPr lang="en-US" dirty="0" smtClean="0"/>
              <a:t>Section </a:t>
            </a:r>
            <a:r>
              <a:rPr lang="en-US" dirty="0" smtClean="0"/>
              <a:t>2: </a:t>
            </a:r>
            <a:r>
              <a:rPr lang="en-US" dirty="0" smtClean="0"/>
              <a:t>11/28</a:t>
            </a:r>
            <a:endParaRPr lang="en-US" dirty="0" smtClean="0"/>
          </a:p>
          <a:p>
            <a:r>
              <a:rPr lang="en-US" dirty="0" smtClean="0"/>
              <a:t>Section 3: 12/1</a:t>
            </a:r>
          </a:p>
          <a:p>
            <a:r>
              <a:rPr lang="en-US" dirty="0" smtClean="0"/>
              <a:t>Section 4: 12/5</a:t>
            </a:r>
            <a:endParaRPr lang="en-US" dirty="0" smtClean="0"/>
          </a:p>
          <a:p>
            <a:r>
              <a:rPr lang="en-US" dirty="0" smtClean="0"/>
              <a:t>Rough draft: </a:t>
            </a:r>
            <a:r>
              <a:rPr lang="en-US" dirty="0" smtClean="0"/>
              <a:t>12/6</a:t>
            </a:r>
            <a:endParaRPr lang="en-US" dirty="0" smtClean="0"/>
          </a:p>
          <a:p>
            <a:r>
              <a:rPr lang="en-US" dirty="0" smtClean="0"/>
              <a:t>Final draft &amp; Works Cited: </a:t>
            </a:r>
            <a:r>
              <a:rPr lang="en-US" dirty="0" smtClean="0"/>
              <a:t>12/7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Primary source</a:t>
            </a:r>
            <a:r>
              <a:rPr lang="en-US" dirty="0" smtClean="0"/>
              <a:t>: the literary work being read and analyzed (e.g., letters, poems, diaries, articles, etc.)</a:t>
            </a:r>
          </a:p>
          <a:p>
            <a:r>
              <a:rPr lang="en-US" b="1" dirty="0" smtClean="0"/>
              <a:t>Secondary source</a:t>
            </a:r>
            <a:r>
              <a:rPr lang="en-US" dirty="0" smtClean="0"/>
              <a:t>: a piece of work written later about the primary source (e.g., critiques, analyses, database articles, etc.)</a:t>
            </a:r>
          </a:p>
          <a:p>
            <a:r>
              <a:rPr lang="en-US" b="1" dirty="0" smtClean="0"/>
              <a:t>Allusion</a:t>
            </a:r>
            <a:r>
              <a:rPr lang="en-US" dirty="0" smtClean="0"/>
              <a:t>: reference to a well-known person, place, event, literary work,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Sound devices</a:t>
            </a:r>
            <a:r>
              <a:rPr lang="en-US" dirty="0" smtClean="0"/>
              <a:t>: used to give writing a musical quality</a:t>
            </a:r>
          </a:p>
          <a:p>
            <a:r>
              <a:rPr lang="en-US" b="1" dirty="0" smtClean="0"/>
              <a:t>Alliteration</a:t>
            </a:r>
            <a:r>
              <a:rPr lang="en-US" dirty="0" smtClean="0"/>
              <a:t>: the repetition of similar sounds, usually consonants, at the beginning of words</a:t>
            </a:r>
          </a:p>
          <a:p>
            <a:pPr lvl="1"/>
            <a:r>
              <a:rPr lang="en-US" dirty="0" smtClean="0"/>
              <a:t>Sally sells seashells by the seashore</a:t>
            </a:r>
          </a:p>
          <a:p>
            <a:r>
              <a:rPr lang="en-US" b="1" dirty="0" smtClean="0"/>
              <a:t>Assonance</a:t>
            </a:r>
            <a:r>
              <a:rPr lang="en-US" dirty="0" smtClean="0"/>
              <a:t>: the repetition of vowel sounds</a:t>
            </a:r>
          </a:p>
          <a:p>
            <a:pPr lvl="1"/>
            <a:r>
              <a:rPr lang="en-US" dirty="0" smtClean="0"/>
              <a:t>“The silken, sad, and unc</a:t>
            </a:r>
            <a:r>
              <a:rPr lang="en-US" b="1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tain rustling of each p</a:t>
            </a:r>
            <a:r>
              <a:rPr lang="en-US" b="1" dirty="0" smtClean="0">
                <a:solidFill>
                  <a:srgbClr val="FF0000"/>
                </a:solidFill>
              </a:rPr>
              <a:t>ur</a:t>
            </a:r>
            <a:r>
              <a:rPr lang="en-US" dirty="0" smtClean="0"/>
              <a:t>ple c</a:t>
            </a:r>
            <a:r>
              <a:rPr lang="en-US" b="1" dirty="0" smtClean="0">
                <a:solidFill>
                  <a:srgbClr val="FF0000"/>
                </a:solidFill>
              </a:rPr>
              <a:t>ur</a:t>
            </a:r>
            <a:r>
              <a:rPr lang="en-US" dirty="0" smtClean="0"/>
              <a:t>tain” – Poe “The Raven”</a:t>
            </a:r>
          </a:p>
          <a:p>
            <a:r>
              <a:rPr lang="en-US" b="1" dirty="0" smtClean="0"/>
              <a:t>Consonance</a:t>
            </a:r>
            <a:r>
              <a:rPr lang="en-US" dirty="0" smtClean="0"/>
              <a:t>: repetition of consonant sounds at the ends of words</a:t>
            </a:r>
          </a:p>
          <a:p>
            <a:pPr lvl="1"/>
            <a:r>
              <a:rPr lang="en-US" dirty="0" smtClean="0"/>
              <a:t>The fi</a:t>
            </a:r>
            <a:r>
              <a:rPr lang="en-US" b="1" dirty="0" smtClean="0">
                <a:solidFill>
                  <a:srgbClr val="FF0000"/>
                </a:solidFill>
              </a:rPr>
              <a:t>ck</a:t>
            </a:r>
            <a:r>
              <a:rPr lang="en-US" dirty="0" smtClean="0"/>
              <a:t>le boy ki</a:t>
            </a:r>
            <a:r>
              <a:rPr lang="en-US" b="1" dirty="0" smtClean="0">
                <a:solidFill>
                  <a:srgbClr val="FF0000"/>
                </a:solidFill>
              </a:rPr>
              <a:t>ck</a:t>
            </a:r>
            <a:r>
              <a:rPr lang="en-US" dirty="0" smtClean="0"/>
              <a:t>ed the pi</a:t>
            </a:r>
            <a:r>
              <a:rPr lang="en-US" b="1" dirty="0" smtClean="0">
                <a:solidFill>
                  <a:srgbClr val="FF0000"/>
                </a:solidFill>
              </a:rPr>
              <a:t>ck</a:t>
            </a:r>
            <a:r>
              <a:rPr lang="en-US" dirty="0" smtClean="0"/>
              <a:t>et fence.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Structure</a:t>
            </a:r>
            <a:r>
              <a:rPr lang="en-US" dirty="0" smtClean="0"/>
              <a:t>: the way a writing is put together</a:t>
            </a:r>
          </a:p>
          <a:p>
            <a:r>
              <a:rPr lang="en-US" b="1" dirty="0" smtClean="0"/>
              <a:t>Tone</a:t>
            </a:r>
            <a:r>
              <a:rPr lang="en-US" dirty="0" smtClean="0"/>
              <a:t>: the writer’s attitude toward his/her subject, characters, or audience</a:t>
            </a:r>
          </a:p>
          <a:p>
            <a:r>
              <a:rPr lang="en-US" b="1" dirty="0" smtClean="0"/>
              <a:t>Style</a:t>
            </a:r>
            <a:r>
              <a:rPr lang="en-US" dirty="0" smtClean="0"/>
              <a:t>: a writer’s typical way of writing</a:t>
            </a:r>
          </a:p>
          <a:p>
            <a:r>
              <a:rPr lang="en-US" b="1" dirty="0" smtClean="0"/>
              <a:t>Theme</a:t>
            </a:r>
            <a:r>
              <a:rPr lang="en-US" dirty="0" smtClean="0"/>
              <a:t>: a literary work’s main message, moral, or idea</a:t>
            </a:r>
          </a:p>
          <a:p>
            <a:pPr lvl="1"/>
            <a:r>
              <a:rPr lang="en-US" dirty="0" smtClean="0"/>
              <a:t>Must be universal and a sentence</a:t>
            </a:r>
          </a:p>
          <a:p>
            <a:r>
              <a:rPr lang="en-US" b="1" dirty="0" smtClean="0"/>
              <a:t>Diction</a:t>
            </a:r>
            <a:r>
              <a:rPr lang="en-US" dirty="0" smtClean="0"/>
              <a:t>: the author’s word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3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Rhyme</a:t>
            </a:r>
            <a:r>
              <a:rPr lang="en-US" dirty="0" smtClean="0"/>
              <a:t>: the repetition of sounds at the ends of words</a:t>
            </a:r>
          </a:p>
          <a:p>
            <a:r>
              <a:rPr lang="en-US" b="1" dirty="0" smtClean="0"/>
              <a:t>Rhyme Scheme</a:t>
            </a:r>
            <a:r>
              <a:rPr lang="en-US" dirty="0" smtClean="0"/>
              <a:t>: the regular pattern of writing words in a poem</a:t>
            </a:r>
          </a:p>
          <a:p>
            <a:r>
              <a:rPr lang="en-US" b="1" dirty="0" smtClean="0"/>
              <a:t>Blank Verse</a:t>
            </a:r>
            <a:r>
              <a:rPr lang="en-US" dirty="0" smtClean="0"/>
              <a:t>: poetry written in unrhymed iambic pentameter (i.e., it has a planned structure but no rhyme)</a:t>
            </a:r>
          </a:p>
          <a:p>
            <a:r>
              <a:rPr lang="en-US" b="1" dirty="0" smtClean="0"/>
              <a:t>Free Verse</a:t>
            </a:r>
            <a:r>
              <a:rPr lang="en-US" dirty="0" smtClean="0"/>
              <a:t>: poetry that does not rhyme and has no regular 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9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Stanza</a:t>
            </a:r>
            <a:r>
              <a:rPr lang="en-US" dirty="0" smtClean="0"/>
              <a:t>: a group of lines in a poem that are considered to be a unit (i.e. a poetry paragraph)</a:t>
            </a:r>
          </a:p>
          <a:p>
            <a:r>
              <a:rPr lang="en-US" b="1" dirty="0" smtClean="0"/>
              <a:t>Meter</a:t>
            </a:r>
            <a:r>
              <a:rPr lang="en-US" dirty="0" smtClean="0"/>
              <a:t>: a poem’s rhythmical pattern, determined by the number and types of stresses, or beats, in each line</a:t>
            </a:r>
          </a:p>
          <a:p>
            <a:r>
              <a:rPr lang="en-US" b="1" dirty="0" smtClean="0"/>
              <a:t>Iambic Pentameter</a:t>
            </a:r>
            <a:r>
              <a:rPr lang="en-US" dirty="0" smtClean="0"/>
              <a:t>: a line of poetry with five iambic feet, each having one unstressed symbol followed by a stressed syllable</a:t>
            </a:r>
          </a:p>
          <a:p>
            <a:pPr lvl="1"/>
            <a:r>
              <a:rPr lang="en-US" dirty="0" smtClean="0"/>
              <a:t>Creates a sing-song quality</a:t>
            </a:r>
          </a:p>
          <a:p>
            <a:pPr lvl="1"/>
            <a:r>
              <a:rPr lang="en-US" dirty="0" smtClean="0"/>
              <a:t>And for thy, Mother, she alas is poor/ Which caused her thus to send thee out of door</a:t>
            </a:r>
          </a:p>
        </p:txBody>
      </p:sp>
    </p:spTree>
    <p:extLst>
      <p:ext uri="{BB962C8B-B14F-4D97-AF65-F5344CB8AC3E}">
        <p14:creationId xmlns:p14="http://schemas.microsoft.com/office/powerpoint/2010/main" val="110480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Lyric Poem</a:t>
            </a:r>
            <a:r>
              <a:rPr lang="en-US" dirty="0" smtClean="0"/>
              <a:t>: a melodic poem that expresses the observations and feelings of a single speaker</a:t>
            </a:r>
          </a:p>
          <a:p>
            <a:pPr lvl="1"/>
            <a:r>
              <a:rPr lang="en-US" dirty="0" smtClean="0"/>
              <a:t>Most common among American poets</a:t>
            </a:r>
          </a:p>
          <a:p>
            <a:pPr lvl="1"/>
            <a:r>
              <a:rPr lang="en-US" dirty="0" smtClean="0"/>
              <a:t>Examples: elegy, ode, sonnet</a:t>
            </a:r>
          </a:p>
          <a:p>
            <a:r>
              <a:rPr lang="en-US" b="1" dirty="0" smtClean="0"/>
              <a:t>Ballad</a:t>
            </a:r>
            <a:r>
              <a:rPr lang="en-US" dirty="0" smtClean="0"/>
              <a:t>: a song-like poem that tells a story, often dealing with adventure or romance</a:t>
            </a:r>
          </a:p>
          <a:p>
            <a:r>
              <a:rPr lang="en-US" b="1" dirty="0" smtClean="0"/>
              <a:t>Ode</a:t>
            </a:r>
            <a:r>
              <a:rPr lang="en-US" dirty="0" smtClean="0"/>
              <a:t>: a long, formal lyric poem with a serious theme that may  have a traditional stanza pattern</a:t>
            </a:r>
          </a:p>
          <a:p>
            <a:r>
              <a:rPr lang="en-US" b="1" dirty="0" smtClean="0"/>
              <a:t>Run-on Line</a:t>
            </a:r>
            <a:r>
              <a:rPr lang="en-US" dirty="0" smtClean="0"/>
              <a:t>: a line in which the thought continues, without pause, into the next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5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</TotalTime>
  <Words>516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Research Paper Terms &amp; Due Dates</vt:lpstr>
      <vt:lpstr>Tentative Due Dates</vt:lpstr>
      <vt:lpstr>Terms</vt:lpstr>
      <vt:lpstr>Terms cont.</vt:lpstr>
      <vt:lpstr>Terms cont.</vt:lpstr>
      <vt:lpstr>Terms cont.</vt:lpstr>
      <vt:lpstr>Terms cont.</vt:lpstr>
      <vt:lpstr>Terms cont. </vt:lpstr>
    </vt:vector>
  </TitlesOfParts>
  <Company>ECUSD7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 Terms &amp; Due Dates</dc:title>
  <dc:creator>ECUSD7</dc:creator>
  <cp:lastModifiedBy>ecusd7</cp:lastModifiedBy>
  <cp:revision>11</cp:revision>
  <dcterms:created xsi:type="dcterms:W3CDTF">2016-10-24T19:20:04Z</dcterms:created>
  <dcterms:modified xsi:type="dcterms:W3CDTF">2017-10-30T20:18:16Z</dcterms:modified>
</cp:coreProperties>
</file>