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EFB"/>
    <a:srgbClr val="D3EFFB"/>
    <a:srgbClr val="F68E38"/>
    <a:srgbClr val="66B553"/>
    <a:srgbClr val="68C963"/>
    <a:srgbClr val="FF6433"/>
    <a:srgbClr val="E6C432"/>
    <a:srgbClr val="F4E0A6"/>
    <a:srgbClr val="FFEC9B"/>
    <a:srgbClr val="0F2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>
      <p:cViewPr>
        <p:scale>
          <a:sx n="79" d="100"/>
          <a:sy n="79" d="100"/>
        </p:scale>
        <p:origin x="-1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8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AE92AA-C431-4DE9-833A-79E990D526A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765B63-FD57-4F92-B5E9-A9019F671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6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5B63-FD57-4F92-B5E9-A9019F6718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73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5B63-FD57-4F92-B5E9-A9019F6718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04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5B63-FD57-4F92-B5E9-A9019F6718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88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5B63-FD57-4F92-B5E9-A9019F6718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59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5B63-FD57-4F92-B5E9-A9019F6718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88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5B63-FD57-4F92-B5E9-A9019F6718E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46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5B63-FD57-4F92-B5E9-A9019F6718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99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5B63-FD57-4F92-B5E9-A9019F6718E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25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5B63-FD57-4F92-B5E9-A9019F6718E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66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5B63-FD57-4F92-B5E9-A9019F6718E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0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5B63-FD57-4F92-B5E9-A9019F6718E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5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5B63-FD57-4F92-B5E9-A9019F6718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9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5B63-FD57-4F92-B5E9-A9019F6718E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8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5B63-FD57-4F92-B5E9-A9019F6718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5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5B63-FD57-4F92-B5E9-A9019F6718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02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5B63-FD57-4F92-B5E9-A9019F6718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63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5B63-FD57-4F92-B5E9-A9019F6718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58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5B63-FD57-4F92-B5E9-A9019F6718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79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5B63-FD57-4F92-B5E9-A9019F6718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50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5B63-FD57-4F92-B5E9-A9019F6718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7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32AB-280A-447F-8B26-5FBFBE66DC3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CE12-0FB4-4148-BE9D-4299B65C4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32AB-280A-447F-8B26-5FBFBE66DC3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CE12-0FB4-4148-BE9D-4299B65C4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5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32AB-280A-447F-8B26-5FBFBE66DC3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CE12-0FB4-4148-BE9D-4299B65C4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32AB-280A-447F-8B26-5FBFBE66DC3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CE12-0FB4-4148-BE9D-4299B65C4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3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32AB-280A-447F-8B26-5FBFBE66DC3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CE12-0FB4-4148-BE9D-4299B65C4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1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32AB-280A-447F-8B26-5FBFBE66DC3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CE12-0FB4-4148-BE9D-4299B65C4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3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32AB-280A-447F-8B26-5FBFBE66DC3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CE12-0FB4-4148-BE9D-4299B65C4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32AB-280A-447F-8B26-5FBFBE66DC3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CE12-0FB4-4148-BE9D-4299B65C4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4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32AB-280A-447F-8B26-5FBFBE66DC3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CE12-0FB4-4148-BE9D-4299B65C4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32AB-280A-447F-8B26-5FBFBE66DC3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CE12-0FB4-4148-BE9D-4299B65C4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0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32AB-280A-447F-8B26-5FBFBE66DC3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CE12-0FB4-4148-BE9D-4299B65C4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32AB-280A-447F-8B26-5FBFBE66DC3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CE12-0FB4-4148-BE9D-4299B65C4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0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etryoutloud.org/poems-and-performance/video-recitation-seri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frm=1&amp;source=images&amp;cd=&amp;cad=rja&amp;docid=eTilZ5sFnqnY8M&amp;tbnid=jQq5OBsj28L10M:&amp;ved=0CAUQjRw&amp;url=http://blog.sfgate.com/bookmarks/2013/06/25/big-gift-for-young-poets-poetry-foundation-is-given-1-2-million/&amp;ei=IzUGU9DbB6etsQTu7oFw&amp;bvm=bv.61725948,d.aWc&amp;psig=AFQjCNEAETEdP4ZIJCGfS-pcAYh9Oma3aw&amp;ust=1393002136224207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etryoutloud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mailto:amy.Brockman@swic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2440" y="5334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2017-2018  Program Cycle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POL2016_color_horizontal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81" y="1447800"/>
            <a:ext cx="8483319" cy="3435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609600" y="138064"/>
            <a:ext cx="8077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Pyramid Structure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ontest</a:t>
            </a:r>
            <a:r>
              <a:rPr kumimoji="0" lang="en-US" sz="4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1714500" y="1344831"/>
            <a:ext cx="5867400" cy="5058103"/>
          </a:xfrm>
          <a:prstGeom prst="triangle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362200" y="5334000"/>
            <a:ext cx="4648200" cy="0"/>
          </a:xfrm>
          <a:prstGeom prst="line">
            <a:avLst/>
          </a:prstGeom>
          <a:ln w="63500">
            <a:solidFill>
              <a:srgbClr val="0F2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67100" y="3418742"/>
            <a:ext cx="2362200" cy="0"/>
          </a:xfrm>
          <a:prstGeom prst="line">
            <a:avLst/>
          </a:prstGeom>
          <a:ln w="63500">
            <a:solidFill>
              <a:srgbClr val="0F2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71800" y="4343400"/>
            <a:ext cx="3429000" cy="0"/>
          </a:xfrm>
          <a:prstGeom prst="line">
            <a:avLst/>
          </a:prstGeom>
          <a:ln w="63500">
            <a:solidFill>
              <a:srgbClr val="0F2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1011195" y="5261938"/>
            <a:ext cx="7315200" cy="123357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3500" dirty="0" smtClean="0">
                <a:latin typeface="Arial" panose="020B0604020202020204" pitchFamily="34" charset="0"/>
                <a:cs typeface="Arial" panose="020B0604020202020204" pitchFamily="34" charset="0"/>
              </a:rPr>
              <a:t>School contests</a:t>
            </a:r>
            <a:endParaRPr kumimoji="0" lang="en-US" sz="1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143000" y="4302250"/>
            <a:ext cx="7162800" cy="1081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700" dirty="0" smtClean="0">
                <a:latin typeface="Arial" panose="020B0604020202020204" pitchFamily="34" charset="0"/>
                <a:cs typeface="Arial" panose="020B0604020202020204" pitchFamily="34" charset="0"/>
              </a:rPr>
              <a:t>Local contests</a:t>
            </a: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1219200" y="3416683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State finals</a:t>
            </a:r>
            <a:endParaRPr kumimoji="0" lang="en-US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3830595" y="2485828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9144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finals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4343400"/>
            <a:ext cx="70104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$20,000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the Poetry Out Loud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 Champion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$10,000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$5,000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second and third place national finalists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$1,000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for the other nine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finalists 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stipend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schools of top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nine finalists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purchase poetry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37384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Finals Prizes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108635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Franklin Gothic Book" pitchFamily="34" charset="0"/>
              </a:rPr>
              <a:t>c</a:t>
            </a:r>
            <a:r>
              <a:rPr lang="en-US" sz="1000" dirty="0" smtClean="0">
                <a:latin typeface="Franklin Gothic Book" pitchFamily="34" charset="0"/>
              </a:rPr>
              <a:t>redit: James Kegley</a:t>
            </a:r>
            <a:endParaRPr lang="en-US" sz="1000" dirty="0">
              <a:latin typeface="Franklin Gothic Book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996757"/>
            <a:ext cx="4686300" cy="31283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657940"/>
            <a:ext cx="69342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eachers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et? 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569594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Franklin Gothic Book" pitchFamily="34" charset="0"/>
              </a:rPr>
              <a:t>c</a:t>
            </a:r>
            <a:r>
              <a:rPr lang="en-US" sz="1000" dirty="0" smtClean="0">
                <a:latin typeface="Franklin Gothic Book" pitchFamily="34" charset="0"/>
              </a:rPr>
              <a:t>redit: James Kegley</a:t>
            </a:r>
            <a:endParaRPr lang="en-US" sz="1000" dirty="0">
              <a:latin typeface="Franklin Gothic Book" pitchFamily="34" charset="0"/>
            </a:endParaRPr>
          </a:p>
        </p:txBody>
      </p:sp>
      <p:pic>
        <p:nvPicPr>
          <p:cNvPr id="6" name="Picture 5" descr="Kegley150428SemiFinal_1_1098.jpg"/>
          <p:cNvPicPr>
            <a:picLocks noChangeAspect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8600" y="2057400"/>
            <a:ext cx="4679839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57200" y="1981200"/>
            <a:ext cx="316127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NCTE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&amp; Common Core standards-based teacher’s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Website with resources for teachers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Online anthology with 900+ poems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Video examples of student performances 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Posters &amp; promotional materials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1023321"/>
            <a:ext cx="41910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Satisfies most NCTE and Common Core Standards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plans tailored to </a:t>
            </a:r>
            <a:r>
              <a:rPr lang="en-US" sz="2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and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with creative writing exercises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designed to take place over 2-3 weeks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Integrates easily with existing syllabi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 take place anytime between fall and early winter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Will not require full class periods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-228600" y="287179"/>
            <a:ext cx="8077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Poetry Out Loud Curriculum </a:t>
            </a:r>
            <a:endParaRPr kumimoji="0" lang="en-US" sz="40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91751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Franklin Gothic Book" pitchFamily="34" charset="0"/>
              </a:rPr>
              <a:t>Credit: James </a:t>
            </a:r>
            <a:r>
              <a:rPr lang="en-US" sz="1000" dirty="0" err="1" smtClean="0">
                <a:latin typeface="Franklin Gothic Book" pitchFamily="34" charset="0"/>
              </a:rPr>
              <a:t>Kegley</a:t>
            </a:r>
            <a:endParaRPr lang="en-US" sz="1000" dirty="0">
              <a:latin typeface="Franklin Gothic Book" pitchFamily="34" charset="0"/>
            </a:endParaRPr>
          </a:p>
        </p:txBody>
      </p:sp>
      <p:pic>
        <p:nvPicPr>
          <p:cNvPr id="7" name="Picture 6" descr="Kegley150428SemiFinal_10055.jpg"/>
          <p:cNvPicPr>
            <a:picLocks noChangeAspect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506379"/>
            <a:ext cx="4299857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86520" y="1600200"/>
            <a:ext cx="5180960" cy="410222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00400" y="990600"/>
            <a:ext cx="60960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760" marR="0" lvl="0" indent="-457200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 Condensed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81000" y="204195"/>
            <a:ext cx="8077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Website Tools for Teachers</a:t>
            </a:r>
            <a:endParaRPr kumimoji="0" lang="en-US" sz="40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514" y="1600200"/>
            <a:ext cx="35570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Poetryoutloud.org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Poetry anthology 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Teacher’s guide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Audio and video clips 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Lesson plans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Judge’s guide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Tips on hosting a school contest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7600" y="1424196"/>
            <a:ext cx="5385508" cy="429080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0"/>
            <a:ext cx="8077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>
                <a:latin typeface="Franklin Gothic Book" pitchFamily="34" charset="0"/>
                <a:cs typeface="Times New Roman" pitchFamily="18" charset="0"/>
              </a:rPr>
              <a:t>Website Tools for Students</a:t>
            </a:r>
            <a:endParaRPr kumimoji="0" lang="en-US" sz="40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371600"/>
            <a:ext cx="335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“Find a poet” search tool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“Find a poem” search tool   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Recitation practice checklist 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Daily “featured poet” section with biographies and poems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572000"/>
            <a:ext cx="90678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 Condense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04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Recitation Video for Teachers &amp; Students 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649" y="2019348"/>
            <a:ext cx="3581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Recitation Video shows recorded performances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Video helps students learn criteria for successful recitation techniques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Recitation Video can be found online</a:t>
            </a:r>
          </a:p>
        </p:txBody>
      </p:sp>
      <p:pic>
        <p:nvPicPr>
          <p:cNvPr id="9" name="Picture 8" descr="Untitled.p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0" y="1882646"/>
            <a:ext cx="5257800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000" y="177225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700"/>
              </a:spcBef>
              <a:buClr>
                <a:srgbClr val="60B5CC"/>
              </a:buClr>
              <a:buSzPct val="60000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Audio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Guide: Listen to Poetry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6200" y="1824681"/>
            <a:ext cx="350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Free audio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guide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on performing poetry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poetryoutloud.org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Readings by well-known actors and writers including James Earl Jones, Rita Dove, and Anthony Hopkins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 descr="POL - Audio Guid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0" r="21700"/>
          <a:stretch>
            <a:fillRect/>
          </a:stretch>
        </p:blipFill>
        <p:spPr>
          <a:xfrm>
            <a:off x="3581400" y="1828800"/>
            <a:ext cx="5378334" cy="4695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343400"/>
            <a:ext cx="90678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 Condensed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ct val="50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Define scope of state program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ct val="50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Recruit schools to participate in official state contest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ct val="50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Coordinate state program and state finals event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ct val="50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Partner with local arts organizations to administer program as needed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4400" y="381000"/>
            <a:ext cx="7391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 Art Agencies’ Role</a:t>
            </a:r>
            <a:endParaRPr kumimoji="0" lang="en-US" sz="43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44958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Franklin Gothic Book" pitchFamily="34" charset="0"/>
              </a:rPr>
              <a:t>c</a:t>
            </a:r>
            <a:r>
              <a:rPr lang="en-US" sz="1000" dirty="0" smtClean="0">
                <a:latin typeface="Franklin Gothic Book" pitchFamily="34" charset="0"/>
              </a:rPr>
              <a:t>redit: James Kegley</a:t>
            </a:r>
            <a:endParaRPr lang="en-US" sz="1000" dirty="0">
              <a:latin typeface="Franklin Gothic Boo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92" y="1600200"/>
            <a:ext cx="41148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600200"/>
            <a:ext cx="4114801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81100" y="231997"/>
            <a:ext cx="6858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700" b="1" dirty="0" smtClean="0">
                <a:latin typeface="Franklin Gothic Book" pitchFamily="34" charset="0"/>
                <a:cs typeface="Times New Roman" pitchFamily="18" charset="0"/>
              </a:rPr>
              <a:t>Teacher Testimonials</a:t>
            </a:r>
            <a:endParaRPr kumimoji="0" lang="en-US" sz="47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211208"/>
            <a:ext cx="6629400" cy="2163278"/>
          </a:xfrm>
          <a:prstGeom prst="rect">
            <a:avLst/>
          </a:prstGeom>
          <a:solidFill>
            <a:schemeClr val="tx2">
              <a:lumMod val="40000"/>
              <a:lumOff val="60000"/>
              <a:alpha val="65000"/>
            </a:schemeClr>
          </a:solidFill>
          <a:ln>
            <a:solidFill>
              <a:schemeClr val="accent1">
                <a:alpha val="8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1371600"/>
            <a:ext cx="647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Book" pitchFamily="34" charset="0"/>
                <a:cs typeface="Times New Roman" pitchFamily="18" charset="0"/>
              </a:rPr>
              <a:t>“</a:t>
            </a:r>
            <a:r>
              <a:rPr lang="en-US" sz="2400" dirty="0">
                <a:latin typeface="Franklin Gothic Book" pitchFamily="34" charset="0"/>
                <a:cs typeface="Times New Roman" pitchFamily="18" charset="0"/>
              </a:rPr>
              <a:t>The lessons and competitions connected with Poetry Out Loud have fostered an interest in poetry that I have not witnessed before in my 16 years of teaching.”</a:t>
            </a:r>
            <a:endParaRPr lang="en-US" sz="2800" dirty="0"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581400"/>
            <a:ext cx="8305800" cy="2819400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>
            <a:solidFill>
              <a:schemeClr val="accent1">
                <a:alpha val="8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36576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Franklin Gothic Book" pitchFamily="34" charset="0"/>
                <a:ea typeface="Times" charset="0"/>
                <a:cs typeface="Times" charset="0"/>
              </a:rPr>
              <a:t>“While I could insist that my students recite poetry without the contest, being a part of it and realizing that they're participating in something that is beyond the classroom has been a tremendous motivation for them. My students are generally thought of, and see themselves, as academic outcasts. Being a part of Poetry Out Loud has countered that perception.”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914400"/>
            <a:ext cx="8069495" cy="4953000"/>
            <a:chOff x="1295400" y="1352362"/>
            <a:chExt cx="5943823" cy="4053820"/>
          </a:xfrm>
        </p:grpSpPr>
        <p:pic>
          <p:nvPicPr>
            <p:cNvPr id="5" name="Picture 4" descr="http://arts.gov/sites/default/files/nea-lockup-A.jp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352362"/>
              <a:ext cx="5943823" cy="2049919"/>
            </a:xfrm>
            <a:prstGeom prst="rect">
              <a:avLst/>
            </a:prstGeom>
            <a:noFill/>
          </p:spPr>
        </p:pic>
        <p:pic>
          <p:nvPicPr>
            <p:cNvPr id="6" name="Picture 6" descr="http://blog.sfgate.com/bookmarks/files/2013/06/Poetry-Foundation-Logo-horiz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5400" y="3532512"/>
              <a:ext cx="5943600" cy="187367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114800" y="2895600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dirty="0">
                <a:solidFill>
                  <a:schemeClr val="bg1"/>
                </a:solidFill>
                <a:latin typeface="Franklin Gothic Medium Con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2813850"/>
            <a:ext cx="7543800" cy="1700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“My </a:t>
            </a:r>
            <a:r>
              <a:rPr lang="en-US" dirty="0">
                <a:solidFill>
                  <a:schemeClr val="tx1"/>
                </a:solidFill>
              </a:rPr>
              <a:t>language barrier developed into a drawback that stunted my social development, which led me to look for activities that would help with my language and speech </a:t>
            </a:r>
            <a:r>
              <a:rPr lang="en-US" dirty="0" smtClean="0">
                <a:solidFill>
                  <a:schemeClr val="tx1"/>
                </a:solidFill>
              </a:rPr>
              <a:t>skills. Poetry </a:t>
            </a:r>
            <a:r>
              <a:rPr lang="en-US" dirty="0">
                <a:solidFill>
                  <a:schemeClr val="tx1"/>
                </a:solidFill>
              </a:rPr>
              <a:t>Out Loud has helped me in developing language speech skills, as well as delivering my feelings through an art form</a:t>
            </a:r>
            <a:r>
              <a:rPr lang="en-US" dirty="0" smtClean="0">
                <a:solidFill>
                  <a:schemeClr val="tx1"/>
                </a:solidFill>
              </a:rPr>
              <a:t>.”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609600" y="1073889"/>
            <a:ext cx="7239000" cy="1443460"/>
            <a:chOff x="2956142" y="2638425"/>
            <a:chExt cx="5224397" cy="2095500"/>
          </a:xfrm>
          <a:solidFill>
            <a:srgbClr val="E6C432"/>
          </a:solidFill>
        </p:grpSpPr>
        <p:sp>
          <p:nvSpPr>
            <p:cNvPr id="12" name="Rectangle 6"/>
            <p:cNvSpPr/>
            <p:nvPr/>
          </p:nvSpPr>
          <p:spPr>
            <a:xfrm>
              <a:off x="2956142" y="2638425"/>
              <a:ext cx="5224397" cy="2095500"/>
            </a:xfrm>
            <a:prstGeom prst="rect">
              <a:avLst/>
            </a:prstGeom>
            <a:solidFill>
              <a:srgbClr val="F68E38">
                <a:alpha val="65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56142" y="2888974"/>
              <a:ext cx="5148681" cy="802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Franklin Gothic Book" pitchFamily="34" charset="0"/>
              </a:endParaRPr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609600" y="4813278"/>
            <a:ext cx="7239001" cy="2197122"/>
            <a:chOff x="4419600" y="979714"/>
            <a:chExt cx="3776870" cy="3565973"/>
          </a:xfrm>
        </p:grpSpPr>
        <p:sp>
          <p:nvSpPr>
            <p:cNvPr id="10" name="Rectangle 7"/>
            <p:cNvSpPr/>
            <p:nvPr/>
          </p:nvSpPr>
          <p:spPr>
            <a:xfrm>
              <a:off x="4419600" y="979714"/>
              <a:ext cx="3776870" cy="265029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Franklin Gothic Book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19600" y="4114800"/>
              <a:ext cx="2743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200" dirty="0">
                <a:solidFill>
                  <a:schemeClr val="bg1"/>
                </a:solidFill>
                <a:latin typeface="Franklin Gothic Medium Cond" pitchFamily="34" charset="0"/>
              </a:endParaRPr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990600" y="11437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>
                <a:latin typeface="Franklin Gothic Book" pitchFamily="34" charset="0"/>
                <a:cs typeface="Times New Roman" pitchFamily="18" charset="0"/>
              </a:rPr>
              <a:t>Student Testimonials</a:t>
            </a:r>
            <a:endParaRPr kumimoji="0" lang="en-US" sz="40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900" y="1177280"/>
            <a:ext cx="7124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“I've learned that I really, really love performing even though I get nervous beforehand. Poetry isn't boring, it can make you laugh and cry all in a few stanzas. Reciting poetry allows me to use my understanding of the poem to bring it to life.”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900" y="4904362"/>
            <a:ext cx="7124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“I feel an immense personal gratitude to Poetry Out Loud for providing me this opportunity. Naturally averse to athletics and aggressive competition, this was the first time I have been recognized at such a level, and I couldn’t be happier that it was through poetry.”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2400" y="4724400"/>
            <a:ext cx="9144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8620" marR="0" lvl="0" indent="-457200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marR="0" lvl="0" indent="-457200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www.poetryoutloud.org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marR="0" lvl="0" indent="-457200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Amy Brockman, Director of Student Life at Southwestern Illinois College 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amy.brockman@swic.edu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more details on your regional contest.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14400" y="0"/>
            <a:ext cx="7391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Get Involved! </a:t>
            </a:r>
            <a:endParaRPr kumimoji="0" lang="en-US" sz="40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5029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Franklin Gothic Book" pitchFamily="34" charset="0"/>
              </a:rPr>
              <a:t>c</a:t>
            </a:r>
            <a:r>
              <a:rPr lang="en-US" sz="1000" dirty="0" smtClean="0">
                <a:latin typeface="Franklin Gothic Book" pitchFamily="34" charset="0"/>
              </a:rPr>
              <a:t>redit: James Kegley</a:t>
            </a:r>
            <a:endParaRPr lang="en-US" sz="1000" dirty="0">
              <a:latin typeface="Franklin Gothic Boo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888314"/>
            <a:ext cx="6096000" cy="40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447800"/>
            <a:ext cx="3149600" cy="472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9189" y="1752600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Poetry Out Loud is a national arts education program that encourages the study of great poetry by offering educational materials and a dynamic recitation competition to high school students across the country.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9427" y="61722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Franklin Gothic Book" pitchFamily="34" charset="0"/>
              </a:rPr>
              <a:t>c</a:t>
            </a:r>
            <a:r>
              <a:rPr lang="en-US" sz="900" dirty="0" smtClean="0">
                <a:latin typeface="Franklin Gothic Book" pitchFamily="34" charset="0"/>
              </a:rPr>
              <a:t>redit: James Kegley</a:t>
            </a:r>
            <a:endParaRPr lang="en-US" sz="900" dirty="0">
              <a:latin typeface="Franklin Gothic Boo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5" y="533400"/>
            <a:ext cx="8921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Poetry Out Loud: National Recitation Contest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152400"/>
            <a:ext cx="8610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24" y="458532"/>
            <a:ext cx="7315200" cy="685800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Was Poetry Out Loud Created? 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107563"/>
            <a:ext cx="44958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Franklin Gothic Book" pitchFamily="34" charset="0"/>
              <a:buChar char="►"/>
            </a:pP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introduce students to classic and contemporary poetry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address the decreasing rate of literary reading among young people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encourage students to explore their literary heritage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students develop life skills such as poise and public speaking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6355368"/>
            <a:ext cx="1371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Franklin Gothic Book" pitchFamily="34" charset="0"/>
              </a:rPr>
              <a:t>Credit: James </a:t>
            </a:r>
            <a:r>
              <a:rPr lang="en-US" sz="1050" dirty="0" err="1" smtClean="0">
                <a:latin typeface="Franklin Gothic Book" pitchFamily="34" charset="0"/>
              </a:rPr>
              <a:t>Kegley</a:t>
            </a:r>
            <a:endParaRPr lang="en-US" sz="1050" dirty="0">
              <a:latin typeface="Franklin Gothic Boo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68" y="1298063"/>
            <a:ext cx="3657601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49" y="3855739"/>
            <a:ext cx="3661720" cy="2441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458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447801"/>
            <a:ext cx="6781800" cy="1112398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ducational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enefits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tudents?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435288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Franklin Gothic Book" pitchFamily="34" charset="0"/>
              </a:rPr>
              <a:t>c</a:t>
            </a:r>
            <a:r>
              <a:rPr lang="en-US" sz="1000" dirty="0" smtClean="0">
                <a:latin typeface="Franklin Gothic Book" pitchFamily="34" charset="0"/>
              </a:rPr>
              <a:t>redit: James Kegley</a:t>
            </a:r>
            <a:endParaRPr lang="en-US" sz="1000" dirty="0">
              <a:latin typeface="Franklin Gothic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707002"/>
            <a:ext cx="61722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literary knowledge</a:t>
            </a:r>
          </a:p>
          <a:p>
            <a:pPr lvl="1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public speaking skills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706912"/>
            <a:ext cx="5486400" cy="3658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853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58196"/>
            <a:ext cx="68580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enefits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chools? 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676400"/>
            <a:ext cx="4572000" cy="9048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visibility</a:t>
            </a:r>
          </a:p>
          <a:p>
            <a:pPr lvl="1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school spirit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8674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Franklin Gothic Book" pitchFamily="34" charset="0"/>
              </a:rPr>
              <a:t>c</a:t>
            </a:r>
            <a:r>
              <a:rPr lang="en-US" sz="1000" dirty="0" smtClean="0">
                <a:latin typeface="Franklin Gothic Book" pitchFamily="34" charset="0"/>
              </a:rPr>
              <a:t>redit: James Kegley</a:t>
            </a:r>
            <a:endParaRPr lang="en-US" sz="1000" dirty="0">
              <a:latin typeface="Franklin Gothic Boo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35" y="2931672"/>
            <a:ext cx="4289293" cy="2859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217" y="2931671"/>
            <a:ext cx="4283598" cy="2859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19200" y="76200"/>
            <a:ext cx="6477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" y="1676400"/>
            <a:ext cx="4533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ct val="500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Local, regional, and national media sources</a:t>
            </a:r>
          </a:p>
          <a:p>
            <a:pPr marL="342900" indent="-342900">
              <a:spcAft>
                <a:spcPct val="500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Profiles of state and national champions</a:t>
            </a:r>
          </a:p>
          <a:p>
            <a:pPr marL="342900" indent="-342900">
              <a:spcAft>
                <a:spcPct val="500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 stories and tales of advancing students</a:t>
            </a:r>
          </a:p>
          <a:p>
            <a:pPr marL="342900" indent="-342900">
              <a:spcAft>
                <a:spcPct val="500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News stories have reached millions since the first Poetry Out Loud contest in 2005</a:t>
            </a:r>
          </a:p>
        </p:txBody>
      </p:sp>
      <p:pic>
        <p:nvPicPr>
          <p:cNvPr id="6" name="Picture 5" descr="washpos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4487" y="236838"/>
            <a:ext cx="2699999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3000" y="609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Media Coverage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750276"/>
            <a:ext cx="2777905" cy="281193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w="1905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8610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3909" y="408291"/>
            <a:ext cx="4572000" cy="1143000"/>
          </a:xfrm>
          <a:noFill/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Appeal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chool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tudents? 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2400300"/>
            <a:ext cx="3733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defTabSz="914400" rtl="0" eaLnBrk="1" fontAlgn="auto" latinLnBrk="0" hangingPunct="1">
              <a:spcBef>
                <a:spcPct val="2000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Cash awards</a:t>
            </a:r>
          </a:p>
          <a:p>
            <a:pPr marL="457200" marR="0" lvl="0" indent="-457200" defTabSz="914400" rtl="0" eaLnBrk="1" fontAlgn="auto" latinLnBrk="0" hangingPunct="1">
              <a:spcBef>
                <a:spcPct val="2000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Participation builds confidence</a:t>
            </a:r>
          </a:p>
          <a:p>
            <a:pPr marL="457200" marR="0" lvl="0" indent="-457200" defTabSz="914400" rtl="0" eaLnBrk="1" fontAlgn="auto" latinLnBrk="0" hangingPunct="1">
              <a:spcBef>
                <a:spcPct val="2000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Students enjoy competition </a:t>
            </a:r>
          </a:p>
          <a:p>
            <a:pPr marL="457200" marR="0" lvl="0" indent="-457200" defTabSz="914400" rtl="0" eaLnBrk="1" fontAlgn="auto" latinLnBrk="0" hangingPunct="1">
              <a:spcBef>
                <a:spcPct val="2000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Students learn from one another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5909" y="6375507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Franklin Gothic Book" pitchFamily="34" charset="0"/>
              </a:rPr>
              <a:t>c</a:t>
            </a:r>
            <a:r>
              <a:rPr lang="en-US" sz="1000" dirty="0" smtClean="0">
                <a:latin typeface="Franklin Gothic Book" pitchFamily="34" charset="0"/>
              </a:rPr>
              <a:t>redit: James Kegley</a:t>
            </a:r>
            <a:endParaRPr lang="en-US" sz="1000" dirty="0">
              <a:latin typeface="Franklin Gothic Book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792" y="685800"/>
            <a:ext cx="3968073" cy="264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00" y="3581400"/>
            <a:ext cx="40005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71600" y="228600"/>
            <a:ext cx="59436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Poetry Out Loud Appeals to Many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tudents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All Across the Country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6477000"/>
            <a:ext cx="1603387" cy="2743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557" y="2273644"/>
            <a:ext cx="1997675" cy="2996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041" y="2273644"/>
            <a:ext cx="1997674" cy="2996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536" y="2273644"/>
            <a:ext cx="1997675" cy="2996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78" y="2273644"/>
            <a:ext cx="2005912" cy="30088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322" y="5302245"/>
            <a:ext cx="1752600" cy="571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Tyler Ray</a:t>
            </a:r>
          </a:p>
          <a:p>
            <a:pPr>
              <a:lnSpc>
                <a:spcPct val="150000"/>
              </a:lnSpc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West Virginia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6557" y="5292378"/>
            <a:ext cx="1524000" cy="571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Mariah Brooks</a:t>
            </a:r>
          </a:p>
          <a:p>
            <a:pPr>
              <a:lnSpc>
                <a:spcPct val="150000"/>
              </a:lnSpc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Illinois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5704" y="5302245"/>
            <a:ext cx="1706264" cy="571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Nicholas Amador</a:t>
            </a:r>
          </a:p>
          <a:p>
            <a:pPr>
              <a:lnSpc>
                <a:spcPct val="150000"/>
              </a:lnSpc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Hawaii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1922" y="5302245"/>
            <a:ext cx="15883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Haley Bryan</a:t>
            </a:r>
          </a:p>
          <a:p>
            <a:pPr>
              <a:lnSpc>
                <a:spcPct val="150000"/>
              </a:lnSpc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Kentucky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4413</TotalTime>
  <Words>832</Words>
  <Application>Microsoft Office PowerPoint</Application>
  <PresentationFormat>On-screen Show (4:3)</PresentationFormat>
  <Paragraphs>131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Why Was Poetry Out Loud Created? </vt:lpstr>
      <vt:lpstr>What Are The Educational Benefits For Students?</vt:lpstr>
      <vt:lpstr>What Are The Benefits For Schools? </vt:lpstr>
      <vt:lpstr>PowerPoint Presentation</vt:lpstr>
      <vt:lpstr>What’s The Appeal For High School Students? </vt:lpstr>
      <vt:lpstr>PowerPoint Presentation</vt:lpstr>
      <vt:lpstr>PowerPoint Presentation</vt:lpstr>
      <vt:lpstr>PowerPoint Presentation</vt:lpstr>
      <vt:lpstr>What Do Teachers Get?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 Miller</dc:creator>
  <cp:lastModifiedBy>ecusd7</cp:lastModifiedBy>
  <cp:revision>190</cp:revision>
  <cp:lastPrinted>2015-08-14T18:34:12Z</cp:lastPrinted>
  <dcterms:created xsi:type="dcterms:W3CDTF">2014-06-05T13:30:07Z</dcterms:created>
  <dcterms:modified xsi:type="dcterms:W3CDTF">2017-11-28T20:44:32Z</dcterms:modified>
</cp:coreProperties>
</file>