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257" r:id="rId4"/>
    <p:sldId id="258" r:id="rId5"/>
    <p:sldId id="259" r:id="rId6"/>
    <p:sldId id="296" r:id="rId7"/>
    <p:sldId id="260" r:id="rId8"/>
    <p:sldId id="271" r:id="rId9"/>
    <p:sldId id="261" r:id="rId10"/>
    <p:sldId id="262" r:id="rId11"/>
    <p:sldId id="263" r:id="rId12"/>
    <p:sldId id="267" r:id="rId13"/>
    <p:sldId id="265" r:id="rId14"/>
    <p:sldId id="27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7FFC4-FEE0-E149-8A70-1BFC64867D18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FD13A-AE6D-9845-9AF9-86787A78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2782B-1BA8-7644-A4E5-8885A077088F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FF3038-F2EA-904E-A8F1-807AB464F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1915: German submarine sinks the Lusitania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Public opinion begins to sway</a:t>
            </a:r>
          </a:p>
          <a:p>
            <a:pPr marL="0" lvl="1" eaLnBrk="1" hangingPunct="1"/>
            <a:r>
              <a:rPr lang="en-US" dirty="0" smtClean="0"/>
              <a:t>Lusitania: More than 1200 people die, including 128 Americans</a:t>
            </a:r>
          </a:p>
          <a:p>
            <a:pPr eaLnBrk="1" hangingPunct="1"/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F8ED1-06E8-A241-B953-CEC5889B75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Prohibition: leads to underground industry of bootlegging</a:t>
            </a:r>
            <a:r>
              <a:rPr lang="en-US" baseline="0" dirty="0" smtClean="0"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speakeasies, as well as the rise of the mob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Great Migration: 1.5 million African</a:t>
            </a:r>
            <a:r>
              <a:rPr lang="en-US" baseline="0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Americans migrate from South to North (1 in 7 of the AA pop)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1917 East St. Louis Race Riot: Over a month of violence and over 100 dead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1919 Chicago Race Riot: 8 Days, 500 Wounded, 38 Killed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FBC9D-A38C-0247-AA2D-9E9B07EB22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ea typeface="ＭＳ Ｐゴシック" pitchFamily="-107" charset="-128"/>
                <a:cs typeface="ＭＳ Ｐゴシック" pitchFamily="-107" charset="-128"/>
              </a:rPr>
              <a:t>The Great Gatsby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A3E64-6F86-114D-A627-83952A8C9A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Dust Bowl: Drought, Wind, and Lost Topsoil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Americans once again took to the trails for a better life: </a:t>
            </a:r>
            <a:r>
              <a:rPr lang="en-US" i="1" dirty="0" smtClean="0">
                <a:ea typeface="ＭＳ Ｐゴシック" pitchFamily="-107" charset="-128"/>
                <a:cs typeface="ＭＳ Ｐゴシック" pitchFamily="-107" charset="-128"/>
              </a:rPr>
              <a:t>Grapes of Wrath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C8E33-E7C4-C74A-B669-0896617F87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Having never won a Nobel Prize for Literature, Americans take home the award in 1930, 1936, 1938, and in 1948, 1949, 1954, and 1962 for work produced largely during this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F3038-F2EA-904E-A8F1-807AB464F6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Stream-of-consciousness: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tries to mimic the internal flow of thought, allowing readers inside the minds of characters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F3038-F2EA-904E-A8F1-807AB464F6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times are things</a:t>
            </a:r>
            <a:r>
              <a:rPr lang="en-US" baseline="0" dirty="0" smtClean="0"/>
              <a:t> described as “good” or “fine?”</a:t>
            </a:r>
          </a:p>
          <a:p>
            <a:r>
              <a:rPr lang="en-US" baseline="0" dirty="0" smtClean="0"/>
              <a:t>What does that mean?  How do these characters feel?</a:t>
            </a:r>
          </a:p>
          <a:p>
            <a:r>
              <a:rPr lang="en-US" baseline="0" dirty="0" smtClean="0"/>
              <a:t>Sounds like a conversation between you and your parents when you come home from school, doesn’t it?</a:t>
            </a:r>
          </a:p>
          <a:p>
            <a:r>
              <a:rPr lang="en-US" baseline="0" dirty="0" smtClean="0"/>
              <a:t>To understand what is really being said, you must read between the lines and understand the characters.</a:t>
            </a:r>
          </a:p>
          <a:p>
            <a:r>
              <a:rPr lang="en-US" baseline="0" dirty="0" smtClean="0"/>
              <a:t>Hemingway’s “simplicity” is deceptive; nothing is truly given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F3038-F2EA-904E-A8F1-807AB464F6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2257">
            <a:off x="5383213" y="2155825"/>
            <a:ext cx="10969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42-163934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FDE5-E127-D240-AB51-A8382EF6103B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69B7-CECA-064B-827D-A96036FD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708-DC9C-314C-80EA-0DA977DEEDB1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9557-5300-E344-B261-99082617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C501-CC54-EE46-AB2E-337D9FBC67E9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4190-35DF-1D4C-9890-BCB1C3CB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92FC-350A-C543-A7CB-10EA253CA5CB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591D-1DC2-6148-A07D-8354D406A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37DA-689A-B84C-931D-B6E3C15DACA2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0ECD-3CC5-3A4F-B813-F51EA579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90D9-93CC-124E-BB9E-B06CEB343C85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9711-A808-B54B-863F-97081900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6A63-DE77-5249-8C88-09E77CD29FD6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C42-3E9B-A14D-8C74-2AF411B7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9111">
            <a:off x="6492875" y="15970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8374">
            <a:off x="5945188" y="2293938"/>
            <a:ext cx="22129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1881-4D66-6543-9E4C-EF031C479D3F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ACF9-C050-0B49-9EAB-9B42B69F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9111">
            <a:off x="6035675" y="45688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18495">
            <a:off x="5237163" y="5035550"/>
            <a:ext cx="22129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CFC2-3C16-B443-9128-DA3D32FCF8F0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136-A19B-4840-AF4C-79EFBF6D7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9C8C-99DA-394B-A4E4-9FD72EBBAE13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6BE9-3246-C246-80D5-748F53266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631B-4AD3-9840-A00D-CB85D5C1DA01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F0D7-3086-B949-A40E-0998930A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17A8-77D9-B84A-A002-920D800E67C5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D154-B473-2445-9C50-6076279D0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4DAA-45A7-184C-AB0F-CCC2C54B4BE7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3EE6-5EF3-B64F-89CA-549A32A1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A6C5-5198-C94B-BCC6-92506CCBA924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BDE8-F41A-9E47-B921-9A93EDA4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2A6315-3DAC-2246-9937-5A4D85C3A064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773799-F809-D14D-A64F-F49C008D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  <p:sldLayoutId id="2147484576" r:id="rId14"/>
  </p:sldLayoutIdLst>
  <p:transition spd="slow">
    <p:circle/>
    <p:sndAc>
      <p:stSnd>
        <p:snd r:embed="rId16" name="Whoosh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375"/>
            <a:ext cx="7772400" cy="977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1915-1945</a:t>
            </a: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Modernists experiment with style and technique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There is no uniform set of characteristics to box them in, and nothing is off limits: narrative, dialogue, punctuation, theme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If anything it is the ambiguity and relativity with which authors approach formerly traditional characteristics of literature that defines Modernism: </a:t>
            </a:r>
            <a:r>
              <a:rPr lang="en-US" i="1" dirty="0" smtClean="0">
                <a:ea typeface="+mn-ea"/>
                <a:cs typeface="+mn-cs"/>
              </a:rPr>
              <a:t>the reader is rarely told what to think anymore, but rather must interpret both characters and events for himself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Despite diversity, Modernists did share a common vision: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n-ea"/>
              </a:rPr>
              <a:t>They seek to capture the essence of “modern” life . . . not only in the </a:t>
            </a:r>
            <a:r>
              <a:rPr lang="en-US" b="1" i="1" dirty="0" smtClean="0">
                <a:ea typeface="+mn-ea"/>
              </a:rPr>
              <a:t>content </a:t>
            </a:r>
            <a:r>
              <a:rPr lang="en-US" b="1" dirty="0" smtClean="0">
                <a:ea typeface="+mn-ea"/>
              </a:rPr>
              <a:t>of their work, but also in its </a:t>
            </a:r>
            <a:r>
              <a:rPr lang="en-US" b="1" i="1" dirty="0" smtClean="0">
                <a:ea typeface="+mn-ea"/>
              </a:rPr>
              <a:t>form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Modernism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Traditional plot is sometimes abandoned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Themes are implied, rather than stated directly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Characters are morally ambiguous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Conclusions are often left open-ended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All of this forces readers to come to their own interpretive understanding of a book</a:t>
            </a: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Faulkner: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000" i="1" dirty="0" smtClean="0">
                <a:ea typeface="+mj-ea"/>
                <a:cs typeface="+mj-cs"/>
              </a:rPr>
              <a:t>A Lesson in Experimentation</a:t>
            </a:r>
            <a:endParaRPr lang="en-US" sz="40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6019800" cy="4257675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Caddy held me and I could hear us all, and the darkness, and something I could smell. And then I could see the windows, where the trees were buzzing. Then the dark began to go in smooth, bright shapes, like it always does, even when Caddy says that I have been asleep. </a:t>
            </a:r>
            <a:r>
              <a:rPr lang="en-US" i="1" dirty="0" smtClean="0">
                <a:ea typeface="+mn-ea"/>
                <a:cs typeface="+mn-cs"/>
              </a:rPr>
              <a:t>—The Sound and the Fury (1929)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I am I and you are you and I know it and you </a:t>
            </a:r>
            <a:r>
              <a:rPr lang="en-US" dirty="0" err="1" smtClean="0">
                <a:ea typeface="+mn-ea"/>
                <a:cs typeface="+mn-cs"/>
              </a:rPr>
              <a:t>dont</a:t>
            </a:r>
            <a:r>
              <a:rPr lang="en-US" dirty="0" smtClean="0">
                <a:ea typeface="+mn-ea"/>
                <a:cs typeface="+mn-cs"/>
              </a:rPr>
              <a:t> know it and you could do so much for me if you just would and if you just would then I could tell you and then nobody would have to know it except you and me and </a:t>
            </a:r>
            <a:r>
              <a:rPr lang="en-US" dirty="0" err="1" smtClean="0">
                <a:ea typeface="+mn-ea"/>
                <a:cs typeface="+mn-cs"/>
              </a:rPr>
              <a:t>Darl</a:t>
            </a:r>
            <a:r>
              <a:rPr lang="en-US" dirty="0" smtClean="0">
                <a:ea typeface="+mn-ea"/>
                <a:cs typeface="+mn-cs"/>
              </a:rPr>
              <a:t>. —</a:t>
            </a:r>
            <a:r>
              <a:rPr lang="en-US" i="1" dirty="0" smtClean="0">
                <a:ea typeface="+mn-ea"/>
                <a:cs typeface="+mn-cs"/>
              </a:rPr>
              <a:t>As I Lay Dying (1930)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5" name="Picture 4" descr="Faul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14">
            <a:off x="6780297" y="1602652"/>
            <a:ext cx="1828800" cy="258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7" descr="sound_and_the_fury-cov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32518">
            <a:off x="6594546" y="3498774"/>
            <a:ext cx="16176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n4772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2728">
            <a:off x="7345363" y="4252913"/>
            <a:ext cx="16049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“The Lost Generation”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868488"/>
            <a:ext cx="5105400" cy="425767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Postwar disillusionment leads several writers to abandon the 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Gertrude Stein, Sherwood Anderson, Fitzgerald, and Hemingway all spent important parts of their careers in France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Ezra Pound and T.S. Eliot spent most of their lives in England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This “Lost Generation” saw America as a declining civilization and looked to Europe as the cradle of art and 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" name="Picture 5" descr="Lost Gene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6338">
            <a:off x="500328" y="1869140"/>
            <a:ext cx="3158728" cy="421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Hemingway: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000" i="1" dirty="0" smtClean="0">
                <a:ea typeface="+mj-ea"/>
                <a:cs typeface="+mj-cs"/>
              </a:rPr>
              <a:t>A Lesson in Ambiguity</a:t>
            </a:r>
            <a:endParaRPr lang="en-US" sz="40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988"/>
            <a:ext cx="8229600" cy="5024437"/>
          </a:xfrm>
        </p:spPr>
        <p:txBody>
          <a:bodyPr anchor="t">
            <a:noAutofit/>
          </a:bodyPr>
          <a:lstStyle/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“Well, how did you like the bulls?” he asked.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“Good.  They were nice bulls.”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“They’re all right”—Montoya shook his head—“but they’re not so good.”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“What didn’t you like about them?”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“I don’t know.  They just didn’t give me the feeling that they were so good.”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“I know what you mean.”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“They’re all right.”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“Yes.  They’re all right.”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“How did your friends like them?”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“Fine.”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“Good,” Montoya said.</a:t>
            </a:r>
          </a:p>
          <a:p>
            <a:pPr marL="0" lvl="1" indent="0" eaLnBrk="1" hangingPunct="1">
              <a:lnSpc>
                <a:spcPct val="120000"/>
              </a:lnSpc>
              <a:buFont typeface="Wingdings 2" pitchFamily="-107" charset="2"/>
              <a:buNone/>
            </a:pPr>
            <a:r>
              <a:rPr lang="en-US" sz="1800" dirty="0" smtClean="0"/>
              <a:t>I went upstairs.		</a:t>
            </a:r>
            <a:r>
              <a:rPr lang="en-US" sz="1800" dirty="0" smtClean="0">
                <a:ea typeface="+mn-ea"/>
                <a:cs typeface="+mn-cs"/>
              </a:rPr>
              <a:t>—</a:t>
            </a:r>
            <a:r>
              <a:rPr lang="en-US" sz="1800" i="1" dirty="0" smtClean="0">
                <a:ea typeface="+mn-ea"/>
                <a:cs typeface="+mn-cs"/>
              </a:rPr>
              <a:t>The Sun Also Rises </a:t>
            </a:r>
            <a:r>
              <a:rPr lang="en-US" sz="1800" dirty="0" smtClean="0">
                <a:ea typeface="+mn-ea"/>
                <a:cs typeface="+mn-cs"/>
              </a:rPr>
              <a:t>(1926)</a:t>
            </a:r>
          </a:p>
        </p:txBody>
      </p:sp>
      <p:pic>
        <p:nvPicPr>
          <p:cNvPr id="5" name="Picture 4" descr="Hemingw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249" y="3810000"/>
            <a:ext cx="1922364" cy="246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6" descr="The Sun Also Ris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0605">
            <a:off x="7364413" y="236538"/>
            <a:ext cx="14335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9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Welcome to The American Dream</a:t>
            </a:r>
            <a:endParaRPr lang="en-US" sz="4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0813" cy="874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Hot Dogs, Baseball, Jazz, and Money</a:t>
            </a:r>
            <a:endParaRPr lang="en-US" dirty="0"/>
          </a:p>
        </p:txBody>
      </p:sp>
      <p:pic>
        <p:nvPicPr>
          <p:cNvPr id="16" name="Picture Placeholder 15" descr="liberty6301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4194" b="-4194"/>
          <a:stretch>
            <a:fillRect/>
          </a:stretch>
        </p:blipFill>
        <p:spPr>
          <a:xfrm rot="21540000">
            <a:off x="2055813" y="423863"/>
            <a:ext cx="5032375" cy="3376612"/>
          </a:xfrm>
        </p:spPr>
      </p:pic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Political Scene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600" i="1" dirty="0" smtClean="0">
                <a:ea typeface="+mj-ea"/>
                <a:cs typeface="+mj-cs"/>
              </a:rPr>
              <a:t>Before the War</a:t>
            </a:r>
            <a:endParaRPr lang="en-US" sz="36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Years preceding the war were full of optimism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Technology advances by leaps and bounds</a:t>
            </a:r>
            <a:endParaRPr lang="en-US" sz="2839" dirty="0" smtClean="0">
              <a:ea typeface="+mn-ea"/>
            </a:endParaRP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Radio (1890s)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Skyscrapers (1890s)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Motion Pictures (1895)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Air Conditioner (1902)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Wright Brothers (1903)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Ford’s Model T and the Assembly Line (1908)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sz="2839" dirty="0" smtClean="0">
                <a:ea typeface="+mn-ea"/>
              </a:rPr>
              <a:t>Liquid Fuel Rocket (1914)</a:t>
            </a:r>
            <a:endParaRPr lang="en-US" sz="2839" dirty="0">
              <a:ea typeface="+mn-ea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Political Scene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000" i="1" dirty="0" smtClean="0">
                <a:ea typeface="+mj-ea"/>
                <a:cs typeface="+mj-cs"/>
              </a:rPr>
              <a:t>World War I</a:t>
            </a:r>
            <a:endParaRPr lang="en-US" sz="40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6278563" cy="4608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1914: War breaks out in Europe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 remains neutral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1917: US enters War on the side of the Allies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Americans are confident and optimistic, but the realities of war soon set 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Many American writers witness the war firsthand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1918: War ends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</a:t>
            </a:r>
            <a:r>
              <a:rPr lang="en-US" dirty="0" smtClean="0">
                <a:ea typeface="+mn-ea"/>
                <a:cs typeface="+mn-cs"/>
              </a:rPr>
              <a:t>ver 100,000 Americans killed</a:t>
            </a:r>
          </a:p>
        </p:txBody>
      </p:sp>
      <p:pic>
        <p:nvPicPr>
          <p:cNvPr id="21508" name="Picture 6" descr="unclesa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7487">
            <a:off x="6642100" y="1141413"/>
            <a:ext cx="2514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Political Scene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000" i="1" dirty="0" smtClean="0">
                <a:ea typeface="+mj-ea"/>
                <a:cs typeface="+mj-cs"/>
              </a:rPr>
              <a:t>After the War</a:t>
            </a:r>
            <a:endParaRPr lang="en-US" sz="40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dirty="0" smtClean="0">
                <a:ea typeface="+mn-ea"/>
                <a:cs typeface="+mn-cs"/>
              </a:rPr>
              <a:t>Our sense of optimism and security vanishes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dirty="0" smtClean="0">
                <a:ea typeface="+mn-ea"/>
                <a:cs typeface="+mn-cs"/>
              </a:rPr>
              <a:t>Our sense of place and comfort has been disturbed</a:t>
            </a:r>
          </a:p>
          <a:p>
            <a:pPr eaLnBrk="1" fontAlgn="auto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4000" dirty="0" smtClean="0">
                <a:ea typeface="+mn-ea"/>
                <a:cs typeface="+mn-cs"/>
              </a:rPr>
              <a:t>America goes through a process of “binging” and “purging,” as we struggle to define ourselves in an ever-changing world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 smtClean="0">
                <a:ea typeface="+mn-ea"/>
              </a:rPr>
              <a:t>Do we celebrate or moderate?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dirty="0" smtClean="0"/>
              <a:t>Do we spend or save?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dirty="0" smtClean="0">
                <a:ea typeface="+mn-ea"/>
              </a:rPr>
              <a:t>Should we feel relieved or lucky?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dirty="0" smtClean="0">
                <a:ea typeface="+mn-ea"/>
              </a:rPr>
              <a:t>Do we cling to old values or invent “modern” ones?</a:t>
            </a: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 is an almost maddening mixture of prosperity and depression, liberation and repression, excitement and fear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1919: Prohibition (18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1920: Women’s Suffrage (19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1920: More Americans now live in urban areas than in rural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1929: St. Valentine’s Day Massacre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1933: Prohibition repealed (21</a:t>
            </a:r>
            <a:r>
              <a:rPr lang="en-US" baseline="30000" dirty="0" smtClean="0"/>
              <a:t>st</a:t>
            </a:r>
            <a:r>
              <a:rPr lang="en-US" dirty="0" smtClean="0"/>
              <a:t> Amendment)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1915-1930: The Great Migration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 two dozen riots in 1919—the “Red Summer”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1920s: </a:t>
            </a:r>
            <a:r>
              <a:rPr lang="en-US" i="1" dirty="0" smtClean="0">
                <a:ea typeface="+mj-ea"/>
                <a:cs typeface="+mj-cs"/>
              </a:rPr>
              <a:t>America “Binges”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5486400" cy="4684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Economic Boom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Urbanization and Vertical Cities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Radio Arrives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Hollywoodland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Fashion Fads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Artists Flock to Greenwich Village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New Music: </a:t>
            </a:r>
            <a:r>
              <a:rPr lang="en-US" i="1" dirty="0" smtClean="0">
                <a:ea typeface="+mn-ea"/>
                <a:cs typeface="+mn-cs"/>
              </a:rPr>
              <a:t>Jazz</a:t>
            </a:r>
          </a:p>
        </p:txBody>
      </p:sp>
      <p:pic>
        <p:nvPicPr>
          <p:cNvPr id="10" name="Picture 9" descr="Chrysler Buil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889" y="100106"/>
            <a:ext cx="1335617" cy="663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lapp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895" y="1738489"/>
            <a:ext cx="1987725" cy="2464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0" name="Picture 7" descr="Louis Armstron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76533">
            <a:off x="6237288" y="4310063"/>
            <a:ext cx="15367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1930s: </a:t>
            </a:r>
            <a:r>
              <a:rPr lang="en-US" i="1" dirty="0" smtClean="0">
                <a:ea typeface="+mj-ea"/>
                <a:cs typeface="+mj-cs"/>
              </a:rPr>
              <a:t>America “Purges”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0" y="1357313"/>
            <a:ext cx="4113213" cy="257333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1929: Stock Market Crashes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Decade-Long Depression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1930: Drought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1934: Dust Bowl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 Won’t Recover Until WWII</a:t>
            </a:r>
          </a:p>
        </p:txBody>
      </p:sp>
      <p:pic>
        <p:nvPicPr>
          <p:cNvPr id="18" name="Picture 17" descr="Wallstreet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5311">
            <a:off x="1574800" y="1565275"/>
            <a:ext cx="24479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reat Depression 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86200"/>
            <a:ext cx="2727502" cy="203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dustbow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2713" y="4191000"/>
            <a:ext cx="32639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eat Depression 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2945">
            <a:off x="3598668" y="4022833"/>
            <a:ext cx="2036005" cy="264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Literary Scene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532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From this social rollercoaster Modernism is born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Two different forces shape our literature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</a:rPr>
              <a:t>ecklessness and liberation of the “Roaring” ’20s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Hopelessness and tragedy of the Great Depression and 1930s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No longer satisfied with “re-creating” (as with Realism), Modernists want to “create” something new, to invent a new literature for a new country and new world</a:t>
            </a: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5802</TotalTime>
  <Words>1106</Words>
  <Application>Microsoft Office PowerPoint</Application>
  <PresentationFormat>On-screen Show (4:3)</PresentationFormat>
  <Paragraphs>115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Story</vt:lpstr>
      <vt:lpstr>Modernism</vt:lpstr>
      <vt:lpstr>Welcome to The American Dream</vt:lpstr>
      <vt:lpstr>Political Scene Before the War</vt:lpstr>
      <vt:lpstr>Political Scene World War I</vt:lpstr>
      <vt:lpstr>Political Scene After the War</vt:lpstr>
      <vt:lpstr>Social Scene</vt:lpstr>
      <vt:lpstr>1920s: America “Binges”</vt:lpstr>
      <vt:lpstr>1930s: America “Purges”</vt:lpstr>
      <vt:lpstr>Literary Scene</vt:lpstr>
      <vt:lpstr>PowerPoint Presentation</vt:lpstr>
      <vt:lpstr>Modernism</vt:lpstr>
      <vt:lpstr>Faulkner:  A Lesson in Experimentation</vt:lpstr>
      <vt:lpstr>“The Lost Generation”</vt:lpstr>
      <vt:lpstr>Hemingway: A Lesson in Ambiguity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Daniel Smithson</dc:creator>
  <cp:lastModifiedBy>ECUSD7</cp:lastModifiedBy>
  <cp:revision>243</cp:revision>
  <cp:lastPrinted>2009-03-25T23:53:33Z</cp:lastPrinted>
  <dcterms:created xsi:type="dcterms:W3CDTF">2013-01-27T19:52:23Z</dcterms:created>
  <dcterms:modified xsi:type="dcterms:W3CDTF">2014-02-28T16:58:54Z</dcterms:modified>
</cp:coreProperties>
</file>