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6" r:id="rId1"/>
  </p:sldMasterIdLst>
  <p:notesMasterIdLst>
    <p:notesMasterId r:id="rId13"/>
  </p:notesMasterIdLst>
  <p:handoutMasterIdLst>
    <p:handoutMasterId r:id="rId14"/>
  </p:handoutMasterIdLst>
  <p:sldIdLst>
    <p:sldId id="295" r:id="rId2"/>
    <p:sldId id="272" r:id="rId3"/>
    <p:sldId id="275" r:id="rId4"/>
    <p:sldId id="273" r:id="rId5"/>
    <p:sldId id="282" r:id="rId6"/>
    <p:sldId id="283" r:id="rId7"/>
    <p:sldId id="281" r:id="rId8"/>
    <p:sldId id="276" r:id="rId9"/>
    <p:sldId id="277" r:id="rId10"/>
    <p:sldId id="264" r:id="rId11"/>
    <p:sldId id="28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7FFC4-FEE0-E149-8A70-1BFC64867D18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FD13A-AE6D-9845-9AF9-86787A78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2782B-1BA8-7644-A4E5-8885A077088F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FF3038-F2EA-904E-A8F1-807AB464F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Jazz Age: glamour, recklessness, hedonism—the titles clearly reveal this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Princeton party boy—jumping into fountains, drinking, all-night orgies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“The Curious Case of Benjamin Button” (1921)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8EB1F-56C6-6345-97E8-B7A97DC5562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Fitzgerald and Zelda understood the rich and famous and beautiful</a:t>
            </a:r>
            <a:r>
              <a:rPr lang="en-US" baseline="0" dirty="0" smtClean="0">
                <a:ea typeface="ＭＳ Ｐゴシック" pitchFamily="-107" charset="-128"/>
                <a:cs typeface="ＭＳ Ｐゴシック" pitchFamily="-107" charset="-128"/>
              </a:rPr>
              <a:t> because . . .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they were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9BB4F-9F1A-774C-94D8-C48D3539CE8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In this novel we witness America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29172-E5DE-D44C-A559-626546EED15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8AB64-E4FA-B64D-B37C-FE2F507524D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0CA5D-992A-194F-8476-6DF146DCAC29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Gatsby is mythological in status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He has multiple stories of origin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West Egg, Long Island is a fiction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Parties: dancing, drinking, singing, swimming, orgies of every kind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DD452-D284-C64C-93A4-025EDF57F5D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How? Gatsby is more sinister and conniving, and builds his success on an illusion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Why? Gatsby’s primary motive is love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In his deception of others, he eventually deceives himself; he believes the lie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09E2F-F67E-874D-B8F8-E1C0A9B094D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Romance: a colorful but baseless, made-up story, usually full of exaggeration or fanciful invention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The final line reflects this: </a:t>
            </a:r>
            <a:r>
              <a:rPr lang="en-US" sz="800" i="1" smtClean="0">
                <a:ea typeface="ＭＳ Ｐゴシック" pitchFamily="-107" charset="-128"/>
                <a:cs typeface="ＭＳ Ｐゴシック" pitchFamily="-107" charset="-128"/>
              </a:rPr>
              <a:t>So we beat on, boats against the current, borne back ceaselessly into the past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Gatsby: Beautiful house, beautiful clothes, beautiful people, beautiful wife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What drives American Dream: Capitalism? Materialism? Consumerism?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1BE25-5AAC-A347-A902-60E0CC0F180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The Chase: Wanting drives us more than having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Lie: Movies, TV, Books, Celebrity Culture, Hollywood—is this an accurate reflection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Deception: Advertisement and Celebrity Culture—is it purposeful and do we buy it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Can our reality ever live up to our dreams?  How many people have accomplished such a feat?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The romance of “stuff”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Nostalgia and Romance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Style vs. Substance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83CE4-E525-0544-A785-137F6431CC0A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2257">
            <a:off x="5383213" y="2155825"/>
            <a:ext cx="10969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42-163934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FDE5-E127-D240-AB51-A8382EF6103B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69B7-CECA-064B-827D-A96036FD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D708-DC9C-314C-80EA-0DA977DEEDB1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9557-5300-E344-B261-99082617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C501-CC54-EE46-AB2E-337D9FBC67E9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4190-35DF-1D4C-9890-BCB1C3CB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92FC-350A-C543-A7CB-10EA253CA5CB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591D-1DC2-6148-A07D-8354D406A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37DA-689A-B84C-931D-B6E3C15DACA2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0ECD-3CC5-3A4F-B813-F51EA579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90D9-93CC-124E-BB9E-B06CEB343C85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9711-A808-B54B-863F-97081900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6A63-DE77-5249-8C88-09E77CD29FD6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C42-3E9B-A14D-8C74-2AF411B7B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9111">
            <a:off x="6492875" y="15970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8374">
            <a:off x="5945188" y="2293938"/>
            <a:ext cx="22129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1881-4D66-6543-9E4C-EF031C479D3F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ACF9-C050-0B49-9EAB-9B42B69F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9111">
            <a:off x="6035675" y="4568825"/>
            <a:ext cx="2212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18495">
            <a:off x="5237163" y="5035550"/>
            <a:ext cx="22129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CFC2-3C16-B443-9128-DA3D32FCF8F0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136-A19B-4840-AF4C-79EFBF6D7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9C8C-99DA-394B-A4E4-9FD72EBBAE13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6BE9-3246-C246-80D5-748F53266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631B-4AD3-9840-A00D-CB85D5C1DA01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F0D7-3086-B949-A40E-0998930A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17A8-77D9-B84A-A002-920D800E67C5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D154-B473-2445-9C50-6076279D0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4DAA-45A7-184C-AB0F-CCC2C54B4BE7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3EE6-5EF3-B64F-89CA-549A32A1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A6C5-5198-C94B-BCC6-92506CCBA924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BDE8-F41A-9E47-B921-9A93EDA4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Whoosh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2A6315-3DAC-2246-9937-5A4D85C3A064}" type="datetime1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773799-F809-D14D-A64F-F49C008D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  <p:sldLayoutId id="2147484576" r:id="rId14"/>
  </p:sldLayoutIdLst>
  <p:transition spd="slow">
    <p:circle/>
    <p:sndAc>
      <p:stSnd>
        <p:snd r:embed="rId16" name="Whoosh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9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Welcome to the American Dream</a:t>
            </a:r>
            <a:endParaRPr lang="en-US" sz="4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0813" cy="874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Hot Dogs, Baseball, Jazz, and Money</a:t>
            </a:r>
            <a:endParaRPr lang="en-US" dirty="0"/>
          </a:p>
        </p:txBody>
      </p:sp>
      <p:pic>
        <p:nvPicPr>
          <p:cNvPr id="16" name="Picture Placeholder 15" descr="liberty6301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4194" b="-4194"/>
          <a:stretch>
            <a:fillRect/>
          </a:stretch>
        </p:blipFill>
        <p:spPr>
          <a:xfrm rot="21540000">
            <a:off x="2055813" y="423863"/>
            <a:ext cx="5032375" cy="3376612"/>
          </a:xfrm>
        </p:spPr>
      </p:pic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Chapters 4-6: Romance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i="1" dirty="0" smtClean="0">
                <a:ea typeface="+mj-ea"/>
                <a:cs typeface="+mj-cs"/>
              </a:rPr>
              <a:t>What Does Gatsby Want?</a:t>
            </a:r>
            <a:endParaRPr lang="en-US" sz="3600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Everything Gatsby is, everything Gatsby does, is to recapture one singular lost moment from his past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dirty="0" smtClean="0">
                <a:ea typeface="+mn-ea"/>
              </a:rPr>
              <a:t>It is on that one moment that his future hinges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588" dirty="0" smtClean="0">
                <a:ea typeface="+mn-ea"/>
              </a:rPr>
              <a:t>It is in that one moment that his present is defined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What drives Gatsby?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dirty="0" smtClean="0">
                <a:ea typeface="+mn-ea"/>
              </a:rPr>
              <a:t>Money? Ambition? Hope? Nostalgia? Love? Acceptance?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Has he achieved the American Dream?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What defines the American Dream?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Chapters 7-9</a:t>
            </a:r>
            <a:r>
              <a:rPr lang="en-US" smtClean="0">
                <a:ea typeface="+mj-ea"/>
                <a:cs typeface="+mj-cs"/>
              </a:rPr>
              <a:t>: Illusion</a:t>
            </a:r>
            <a:br>
              <a:rPr lang="en-US" smtClean="0">
                <a:ea typeface="+mj-ea"/>
                <a:cs typeface="+mj-cs"/>
              </a:rPr>
            </a:br>
            <a:r>
              <a:rPr lang="en-US" i="1" dirty="0" smtClean="0">
                <a:ea typeface="+mj-ea"/>
                <a:cs typeface="+mj-cs"/>
              </a:rPr>
              <a:t>Can the Romance Survive Reality?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8077200" cy="4257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Is the American Dream a reality?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Or is it the chase that fascinates us and occupies a lifetime?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Is the American Dream a lie?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Does it exist outside the what we hear, read, and see in the media?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Can the “dream” survive the “reality”?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Can reality ever live up to our dreams?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And if so, can we sustain it?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Or is the American Dream simply an American </a:t>
            </a:r>
            <a:r>
              <a:rPr lang="en-US" i="1" dirty="0" smtClean="0">
                <a:ea typeface="+mn-ea"/>
                <a:cs typeface="+mn-cs"/>
              </a:rPr>
              <a:t>Illusion</a:t>
            </a:r>
            <a:r>
              <a:rPr lang="en-US" dirty="0" smtClean="0"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F. Scott Fitzgerald</a:t>
            </a:r>
            <a:endParaRPr lang="en-US" sz="311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1896-1940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Born in St. Paul, Minnesota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great chronicler of The Jazz Age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Leaves Princeton to join the Army in 1917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Meets Zelda Sayre—beautiful, talented, and wealthy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</a:rPr>
              <a:t>This relationship provides a foundation for many of his novels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Becomes an overnight sensation with </a:t>
            </a:r>
            <a:r>
              <a:rPr lang="en-US" i="1" dirty="0" smtClean="0">
                <a:ea typeface="+mn-ea"/>
                <a:cs typeface="+mn-cs"/>
              </a:rPr>
              <a:t>This Side of Paradise </a:t>
            </a:r>
            <a:r>
              <a:rPr lang="en-US" dirty="0" smtClean="0">
                <a:ea typeface="+mn-ea"/>
                <a:cs typeface="+mn-cs"/>
              </a:rPr>
              <a:t>(1920)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i="1" dirty="0" smtClean="0">
                <a:ea typeface="+mn-ea"/>
              </a:rPr>
              <a:t>The Beautiful and the Damned </a:t>
            </a:r>
            <a:r>
              <a:rPr lang="en-US" dirty="0" smtClean="0">
                <a:ea typeface="+mn-ea"/>
              </a:rPr>
              <a:t>(1922)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i="1" dirty="0" smtClean="0">
                <a:ea typeface="+mn-ea"/>
              </a:rPr>
              <a:t>The Great Gatsby </a:t>
            </a:r>
            <a:r>
              <a:rPr lang="en-US" dirty="0" smtClean="0">
                <a:ea typeface="+mn-ea"/>
              </a:rPr>
              <a:t>(1925)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Dies in the grip of alcohol and depression, believing he’s forgotten</a:t>
            </a:r>
          </a:p>
        </p:txBody>
      </p:sp>
      <p:pic>
        <p:nvPicPr>
          <p:cNvPr id="7" name="Picture 6" descr="fsfit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88" y="1066800"/>
            <a:ext cx="1851025" cy="2543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His novels tend to explore a particular theme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 surface of wealth, glamour, and privilege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 undercurrent of deception, depression, and insecurity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Some scholars say that our notion of the American Dream can be traced to the many themes and ideas of this one book</a:t>
            </a:r>
            <a:endParaRPr lang="en-US" i="1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Rags to Riches Story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Myth of the Self-Made Man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Triumph of Capitalism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Romance of “Stuff”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“Only In America” Attitude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 Fresh Start; A New Beginning; A New Identity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9" name="Picture 8" descr="Charlest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6882">
            <a:off x="6850588" y="4122824"/>
            <a:ext cx="1848566" cy="2393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ea typeface="+mj-ea"/>
                <a:cs typeface="+mj-cs"/>
              </a:rPr>
              <a:t>The Great Gatsby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4159250" cy="4365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Published 1925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  “Great American Novel”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Perfect Reflection of Its 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Tale of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Myth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Romance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Illusion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Short—An American Tale</a:t>
            </a: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7" name="Content Placeholder 6" descr="lg86383-20+the-great-gatsby-f-scott-fitzgerald-poster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8794" r="-8794"/>
          <a:stretch>
            <a:fillRect/>
          </a:stretch>
        </p:blipFill>
        <p:spPr bwMode="auto">
          <a:xfrm>
            <a:off x="4845050" y="1760538"/>
            <a:ext cx="3611563" cy="4365625"/>
          </a:xfrm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People to Watch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Nick </a:t>
            </a:r>
            <a:r>
              <a:rPr lang="en-US" dirty="0" err="1" smtClean="0">
                <a:ea typeface="+mn-ea"/>
                <a:cs typeface="+mn-cs"/>
              </a:rPr>
              <a:t>Carraway</a:t>
            </a:r>
            <a:r>
              <a:rPr lang="en-US" dirty="0" smtClean="0">
                <a:ea typeface="+mn-ea"/>
                <a:cs typeface="+mn-cs"/>
              </a:rPr>
              <a:t>: Originally from the Midwest, Nick is the narrator of the novel and neighbor to Gatsby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Jay Gatsby: Mysterious and elusive millionaire (“new money”), we learn about Gatsby primarily through others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Daisy Buchanan: Cousin to Nick and wife of Tom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Tom Buchanan: Arrogant, insecure, and racist, Tom (who comes from “old money”) is the husband of Daisy and neighbor to Gatsby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Jordan Baker: Daisy’s longtime friend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Things to Look For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Symbolism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“green light”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eyes of Doctor T. J. </a:t>
            </a:r>
            <a:r>
              <a:rPr lang="en-US" dirty="0" err="1" smtClean="0">
                <a:ea typeface="+mn-ea"/>
              </a:rPr>
              <a:t>Eckleburg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Motifs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“Old sport”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Yawning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Second-hand news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Paradoxical or Implausible sentences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Tone and Style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“dim and hazy,” boozy, almost surreal feel of the book, the characters, and this entire era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It’s All about Belief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988"/>
            <a:ext cx="8229600" cy="484981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Belief is the controlling force behind this story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dirty="0" smtClean="0">
                <a:ea typeface="+mn-ea"/>
              </a:rPr>
              <a:t>The ability to persuade others to believe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dirty="0" smtClean="0">
                <a:ea typeface="+mn-ea"/>
              </a:rPr>
              <a:t>Our desire—in many cases, our </a:t>
            </a:r>
            <a:r>
              <a:rPr lang="en-US" sz="2162" i="1" dirty="0" smtClean="0">
                <a:ea typeface="+mn-ea"/>
              </a:rPr>
              <a:t>need</a:t>
            </a:r>
            <a:r>
              <a:rPr lang="en-US" sz="2162" dirty="0" smtClean="0">
                <a:ea typeface="+mn-ea"/>
              </a:rPr>
              <a:t>—to believe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Reality rests not on truth, but on what we </a:t>
            </a:r>
            <a:r>
              <a:rPr lang="en-US" sz="2400" i="1" dirty="0" smtClean="0">
                <a:ea typeface="+mn-ea"/>
                <a:cs typeface="+mn-cs"/>
              </a:rPr>
              <a:t>believe </a:t>
            </a:r>
            <a:r>
              <a:rPr lang="en-US" sz="2400" dirty="0" smtClean="0">
                <a:ea typeface="+mn-ea"/>
                <a:cs typeface="+mn-cs"/>
              </a:rPr>
              <a:t>to be true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Belief shapes our identity and our destiny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dirty="0" smtClean="0">
                <a:ea typeface="+mn-ea"/>
              </a:rPr>
              <a:t>What we believe happened in the past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dirty="0" smtClean="0">
                <a:ea typeface="+mn-ea"/>
              </a:rPr>
              <a:t>What we believe we are experiencing in the present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dirty="0" smtClean="0">
                <a:ea typeface="+mn-ea"/>
              </a:rPr>
              <a:t>What we believe we can have in the future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Belief is at the center of the novel’s biggest paradox: Gatsby believes that he can both escape </a:t>
            </a:r>
            <a:r>
              <a:rPr lang="en-US" sz="2400" i="1" dirty="0" smtClean="0">
                <a:ea typeface="+mn-ea"/>
                <a:cs typeface="+mn-cs"/>
              </a:rPr>
              <a:t>and </a:t>
            </a:r>
            <a:r>
              <a:rPr lang="en-US" sz="2400" dirty="0" smtClean="0">
                <a:ea typeface="+mn-ea"/>
                <a:cs typeface="+mn-cs"/>
              </a:rPr>
              <a:t>recapture his past at the same time.  But are we any different?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62" i="1" dirty="0" smtClean="0">
                <a:ea typeface="+mn-ea"/>
              </a:rPr>
              <a:t>So we beat on, boats against the current, borne back ceaselessly into the past.</a:t>
            </a:r>
          </a:p>
        </p:txBody>
      </p:sp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4938713" cy="45323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Mysterious and elusive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German Spy?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Bootlegger?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Oxford Man?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Owns a great mansion in West Egg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Throws elaborate parties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 learn about Gatsby primarily through Nick, the narrator of this story</a:t>
            </a:r>
          </a:p>
          <a:p>
            <a:pPr lvl="1" eaLnBrk="1" fontAlgn="auto" hangingPunct="1">
              <a:spcBef>
                <a:spcPts val="140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</a:rPr>
              <a:t>there was something gorgeous about him, some heightened sensitivity to the promises of life … an extraordinary gift for hope, a romantic readiness such as I have never found in any other person…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Chapters 1-3: Myth</a:t>
            </a:r>
            <a:br>
              <a:rPr lang="en-US" sz="4400" dirty="0" smtClean="0">
                <a:ea typeface="+mj-ea"/>
                <a:cs typeface="+mj-cs"/>
              </a:rPr>
            </a:br>
            <a:r>
              <a:rPr lang="en-US" sz="4400" i="1" dirty="0" smtClean="0">
                <a:ea typeface="+mj-ea"/>
                <a:cs typeface="+mj-cs"/>
              </a:rPr>
              <a:t>Who Is Jay Gatsby?</a:t>
            </a:r>
            <a:endParaRPr lang="en-US" sz="4400" i="1" dirty="0">
              <a:ea typeface="+mj-ea"/>
              <a:cs typeface="+mj-cs"/>
            </a:endParaRPr>
          </a:p>
        </p:txBody>
      </p:sp>
      <p:pic>
        <p:nvPicPr>
          <p:cNvPr id="40964" name="Picture 8" descr="The-Jazz-Age-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5890">
            <a:off x="5667375" y="1716088"/>
            <a:ext cx="27781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63" y="1852613"/>
            <a:ext cx="4675187" cy="4257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Is Gatsby a 20</a:t>
            </a:r>
            <a:r>
              <a:rPr lang="en-US" sz="2000" baseline="30000" dirty="0" smtClean="0">
                <a:ea typeface="+mn-ea"/>
                <a:cs typeface="+mn-cs"/>
              </a:rPr>
              <a:t>th</a:t>
            </a:r>
            <a:r>
              <a:rPr lang="en-US" sz="2000" dirty="0" smtClean="0">
                <a:ea typeface="+mn-ea"/>
                <a:cs typeface="+mn-cs"/>
              </a:rPr>
              <a:t> century Ben Franklin?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Self-Made Man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Rags to Riches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ea typeface="+mn-ea"/>
              </a:rPr>
              <a:t>A man who crafts and sculpts his life into a great success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But Gatsby’s story is very different from Franklin’s prescribed plan of hard work, moderation, and virtue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Gatsby constructs himself out of magic, mirrors, and smoke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6" name="Picture 5" descr="West E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58" y="1869141"/>
            <a:ext cx="3480956" cy="23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atsby Ca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14" y="3758826"/>
            <a:ext cx="2693987" cy="202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Whoosh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5790</TotalTime>
  <Words>1025</Words>
  <Application>Microsoft Office PowerPoint</Application>
  <PresentationFormat>On-screen Show (4:3)</PresentationFormat>
  <Paragraphs>125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Story</vt:lpstr>
      <vt:lpstr>Welcome to the American Dream</vt:lpstr>
      <vt:lpstr>F. Scott Fitzgerald</vt:lpstr>
      <vt:lpstr>PowerPoint Presentation</vt:lpstr>
      <vt:lpstr>The Great Gatsby</vt:lpstr>
      <vt:lpstr>People to Watch</vt:lpstr>
      <vt:lpstr>Things to Look For</vt:lpstr>
      <vt:lpstr>It’s All about Belief</vt:lpstr>
      <vt:lpstr>Chapters 1-3: Myth Who Is Jay Gatsby?</vt:lpstr>
      <vt:lpstr>PowerPoint Presentation</vt:lpstr>
      <vt:lpstr>Chapters 4-6: Romance What Does Gatsby Want?</vt:lpstr>
      <vt:lpstr>Chapters 7-9: Illusion Can the Romance Survive Reality?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Daniel Smithson</dc:creator>
  <cp:lastModifiedBy>ECUSD7</cp:lastModifiedBy>
  <cp:revision>238</cp:revision>
  <cp:lastPrinted>2009-03-25T23:53:33Z</cp:lastPrinted>
  <dcterms:created xsi:type="dcterms:W3CDTF">2013-01-27T19:48:47Z</dcterms:created>
  <dcterms:modified xsi:type="dcterms:W3CDTF">2014-02-28T17:19:56Z</dcterms:modified>
</cp:coreProperties>
</file>